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72" r:id="rId4"/>
    <p:sldId id="273" r:id="rId5"/>
    <p:sldId id="274" r:id="rId6"/>
    <p:sldId id="275" r:id="rId7"/>
    <p:sldId id="276" r:id="rId8"/>
    <p:sldId id="271" r:id="rId9"/>
    <p:sldId id="262" r:id="rId10"/>
    <p:sldId id="266" r:id="rId11"/>
  </p:sldIdLst>
  <p:sldSz cx="18288000" cy="10287000"/>
  <p:notesSz cx="6858000" cy="9144000"/>
  <p:embeddedFontLst>
    <p:embeddedFont>
      <p:font typeface="Inter" panose="020B0600000101010101" charset="0"/>
      <p:regular r:id="rId13"/>
    </p:embeddedFont>
    <p:embeddedFont>
      <p:font typeface="Inter Bold" panose="020B0600000101010101" charset="0"/>
      <p:regular r:id="rId14"/>
    </p:embeddedFont>
    <p:embeddedFont>
      <p:font typeface="Calibri" panose="020F0502020204030204" pitchFamily="34" charset="0"/>
      <p:regular r:id="rId15"/>
      <p:bold r:id="rId16"/>
      <p:italic r:id="rId17"/>
      <p:boldItalic r:id="rId18"/>
    </p:embeddedFont>
    <p:embeddedFont>
      <p:font typeface="Inter Semi-Bold" panose="020B0600000101010101" charset="0"/>
      <p:regular r:id="rId19"/>
    </p:embeddedFont>
    <p:embeddedFont>
      <p:font typeface="Source Han Sans KR" panose="020B0600000101010101" charset="-127"/>
      <p:regular r:id="rId20"/>
    </p:embeddedFont>
    <p:embeddedFont>
      <p:font typeface="Inter Light" panose="020B0600000101010101" charset="0"/>
      <p:regular r:id="rId21"/>
    </p:embeddedFont>
    <p:embeddedFont>
      <p:font typeface="Source Han Sans KR Bold" panose="020B0600000101010101" charset="-127"/>
      <p:regular r:id="rId22"/>
    </p:embeddedFont>
    <p:embeddedFont>
      <p:font typeface="맑은 고딕" panose="020B0503020000020004" pitchFamily="50" charset="-127"/>
      <p:regular r:id="rId23"/>
      <p:bold r:id="rId2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5C5C5"/>
    <a:srgbClr val="EBEEF0"/>
    <a:srgbClr val="D6DCE0"/>
    <a:srgbClr val="5E5E5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73789" autoAdjust="0"/>
  </p:normalViewPr>
  <p:slideViewPr>
    <p:cSldViewPr>
      <p:cViewPr varScale="1">
        <p:scale>
          <a:sx n="53" d="100"/>
          <a:sy n="53" d="100"/>
        </p:scale>
        <p:origin x="174" y="9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font" Target="fonts/font9.fntdata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2.fntdata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font" Target="fonts/font11.fntdata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font" Target="fonts/font10.fntdata"/><Relationship Id="rId27" Type="http://schemas.openxmlformats.org/officeDocument/2006/relationships/theme" Target="theme/theme1.xml"/></Relationships>
</file>

<file path=ppt/media/image1.png>
</file>

<file path=ppt/media/image10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167FFBC-4E50-4AE0-BC11-BEB367FE9BA7}" type="datetimeFigureOut">
              <a:rPr lang="ko-KR" altLang="en-US" smtClean="0"/>
              <a:t>2025-01-03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517DC67-E0B9-440B-A566-5D353FDF84D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2737327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안녕하십니까</a:t>
            </a:r>
            <a:r>
              <a:rPr lang="en-US" altLang="ko-KR" dirty="0" smtClean="0"/>
              <a:t>. </a:t>
            </a:r>
            <a:r>
              <a:rPr lang="ko-KR" altLang="en-US" dirty="0" smtClean="0"/>
              <a:t>먹으면서 관리하자</a:t>
            </a:r>
            <a:r>
              <a:rPr lang="en-US" altLang="ko-KR" dirty="0" smtClean="0"/>
              <a:t>! </a:t>
            </a:r>
            <a:r>
              <a:rPr lang="ko-KR" altLang="en-US" dirty="0" smtClean="0"/>
              <a:t>밥먹고하조의 발표자 </a:t>
            </a:r>
            <a:r>
              <a:rPr lang="ko-KR" altLang="en-US" dirty="0" err="1" smtClean="0"/>
              <a:t>ㅇㅇㅇ입니다</a:t>
            </a:r>
            <a:r>
              <a:rPr lang="en-US" altLang="ko-KR" dirty="0" smtClean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517DC67-E0B9-440B-A566-5D353FDF84DE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9594292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감사합니다</a:t>
            </a:r>
            <a:r>
              <a:rPr lang="en-US" altLang="ko-KR" dirty="0" smtClean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517DC67-E0B9-440B-A566-5D353FDF84DE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5885701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우선 목차입니다</a:t>
            </a:r>
            <a:r>
              <a:rPr lang="en-US" altLang="ko-KR" dirty="0" smtClean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517DC67-E0B9-440B-A566-5D353FDF84DE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0253799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저희 팀의 프로젝트의 핵심 주제는 레시피 및 재료 추천 서비스입니다</a:t>
            </a:r>
            <a:r>
              <a:rPr lang="en-US" altLang="ko-KR" dirty="0"/>
              <a:t>. </a:t>
            </a:r>
            <a:r>
              <a:rPr lang="ko-KR" altLang="en-US" dirty="0"/>
              <a:t>레시피 및 재료 추천서비스는 두 가지의 모델을 진행하는데 이미지를 입력 받아 레시피와 재료를 제공하는 서비스 하나와 재료나 해당 음식과 관련된 텍스트를 입력 받아 레시피와 재료를 추천해주는 서비스입니다</a:t>
            </a:r>
            <a:endParaRPr lang="en-US" altLang="ko-KR" dirty="0"/>
          </a:p>
          <a:p>
            <a:r>
              <a:rPr lang="ko-KR" altLang="en-US" dirty="0"/>
              <a:t>또한 이와 관련되어 음식들의 영양소 정보와 개인정보를 활용하여 사용자에게 영양소관리와 운동추천을 해주는 </a:t>
            </a:r>
            <a:r>
              <a:rPr lang="ko-KR" altLang="en-US" dirty="0" err="1"/>
              <a:t>챗봇</a:t>
            </a:r>
            <a:r>
              <a:rPr lang="ko-KR" altLang="en-US" dirty="0"/>
              <a:t> 서비스도 같이 추가할 계획입니다 </a:t>
            </a: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517DC67-E0B9-440B-A566-5D353FDF84DE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2692299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b="0" dirty="0"/>
              <a:t>좀 더 자세히 주요기능과 기대효과에 대해 살펴보면</a:t>
            </a:r>
            <a:endParaRPr lang="en-US" altLang="ko-KR" b="0" dirty="0"/>
          </a:p>
          <a:p>
            <a:endParaRPr lang="en-US" altLang="ko-KR" b="0" dirty="0"/>
          </a:p>
          <a:p>
            <a:r>
              <a:rPr lang="ko-KR" altLang="en-US" b="0" dirty="0"/>
              <a:t>첫 </a:t>
            </a:r>
            <a:r>
              <a:rPr lang="ko-KR" altLang="en-US" b="0" dirty="0" err="1"/>
              <a:t>번째로</a:t>
            </a:r>
            <a:r>
              <a:rPr lang="en-US" altLang="ko-KR" b="0" dirty="0"/>
              <a:t> </a:t>
            </a:r>
            <a:r>
              <a:rPr lang="ko-KR" altLang="en-US" b="0" dirty="0"/>
              <a:t>외국인들을 위한 재료 및 레시피 제공 서비스는 </a:t>
            </a:r>
            <a:r>
              <a:rPr lang="en-US" altLang="ko-KR" b="0" dirty="0"/>
              <a:t>CNN </a:t>
            </a:r>
            <a:r>
              <a:rPr lang="ko-KR" altLang="en-US" b="0" dirty="0"/>
              <a:t>기반의 딥러닝 모델을 활용하여 사용자가 업로드한 음식 이미지를 분석하고</a:t>
            </a:r>
            <a:r>
              <a:rPr lang="en-US" altLang="ko-KR" b="0" dirty="0"/>
              <a:t>, </a:t>
            </a:r>
            <a:r>
              <a:rPr lang="ko-KR" altLang="en-US" b="0" dirty="0"/>
              <a:t>해당 음식이 무엇인지 판별한 뒤 영양 정보</a:t>
            </a:r>
            <a:r>
              <a:rPr lang="en-US" altLang="ko-KR" b="0" dirty="0"/>
              <a:t>, </a:t>
            </a:r>
            <a:r>
              <a:rPr lang="ko-KR" altLang="en-US" b="0" dirty="0"/>
              <a:t>필요한 재료</a:t>
            </a:r>
            <a:r>
              <a:rPr lang="en-US" altLang="ko-KR" b="0" dirty="0"/>
              <a:t>, </a:t>
            </a:r>
            <a:r>
              <a:rPr lang="ko-KR" altLang="en-US" b="0" dirty="0"/>
              <a:t>레시피를 제공하는 서비스입니다</a:t>
            </a:r>
            <a:r>
              <a:rPr lang="en-US" altLang="ko-KR" b="0" dirty="0"/>
              <a:t>. </a:t>
            </a:r>
            <a:r>
              <a:rPr lang="ko-KR" altLang="en-US" b="0" dirty="0"/>
              <a:t>또한</a:t>
            </a:r>
            <a:r>
              <a:rPr lang="en-US" altLang="ko-KR" b="0" dirty="0"/>
              <a:t>, OpenAI</a:t>
            </a:r>
            <a:r>
              <a:rPr lang="ko-KR" altLang="en-US" b="0" dirty="0"/>
              <a:t>를 활용한 번역 서비스를 통해 다국어 지원이 가능하여 글로벌 사용자들의 편의성을 극대화할 계획입니다</a:t>
            </a:r>
            <a:r>
              <a:rPr lang="en-US" altLang="ko-KR" b="0" dirty="0"/>
              <a:t>.</a:t>
            </a:r>
          </a:p>
          <a:p>
            <a:endParaRPr lang="en-US" altLang="ko-KR" b="0" dirty="0"/>
          </a:p>
          <a:p>
            <a:r>
              <a:rPr lang="ko-KR" altLang="en-US" b="0" dirty="0"/>
              <a:t>두 </a:t>
            </a:r>
            <a:r>
              <a:rPr lang="ko-KR" altLang="en-US" b="0" dirty="0" err="1"/>
              <a:t>번째로</a:t>
            </a:r>
            <a:r>
              <a:rPr lang="en-US" altLang="ko-KR" b="0" dirty="0"/>
              <a:t> </a:t>
            </a:r>
            <a:r>
              <a:rPr lang="ko-KR" altLang="en-US" b="0" dirty="0"/>
              <a:t>모든 사용자 대상 재료 및 레시피 추천 서비스는 </a:t>
            </a:r>
            <a:r>
              <a:rPr lang="en-US" altLang="ko-KR" b="0" dirty="0"/>
              <a:t>NLP </a:t>
            </a:r>
            <a:r>
              <a:rPr lang="ko-KR" altLang="en-US" b="0" dirty="0"/>
              <a:t>모델을 기반으로 사용자가 입력한 재료나 음식의 특징을 분석하여 개인 맞춤형 음식 추천 서비스를 제공합니다</a:t>
            </a:r>
            <a:r>
              <a:rPr lang="en-US" altLang="ko-KR" b="0" dirty="0"/>
              <a:t>. </a:t>
            </a:r>
            <a:r>
              <a:rPr lang="ko-KR" altLang="en-US" b="0" dirty="0"/>
              <a:t>이를 통해 사용자는 주어진 재료를 효율적으로 활용하거나 자신의 입맛에 맞는 요리를 손쉽게 찾을 수 있습니다</a:t>
            </a:r>
            <a:r>
              <a:rPr lang="en-US" altLang="ko-KR" b="0" dirty="0"/>
              <a:t>.</a:t>
            </a:r>
          </a:p>
          <a:p>
            <a:endParaRPr lang="en-US" altLang="ko-KR" b="0" dirty="0"/>
          </a:p>
          <a:p>
            <a:r>
              <a:rPr lang="ko-KR" altLang="en-US" b="0" dirty="0"/>
              <a:t>세 </a:t>
            </a:r>
            <a:r>
              <a:rPr lang="ko-KR" altLang="en-US" b="0" dirty="0" err="1"/>
              <a:t>번째로</a:t>
            </a:r>
            <a:r>
              <a:rPr lang="en-US" altLang="ko-KR" b="0" dirty="0"/>
              <a:t>, </a:t>
            </a:r>
            <a:r>
              <a:rPr lang="ko-KR" altLang="en-US" b="0" dirty="0"/>
              <a:t>영양소 관리와 운동 추천 서비스는 음식의 영양 정보와 함께 사용자의 성별</a:t>
            </a:r>
            <a:r>
              <a:rPr lang="en-US" altLang="ko-KR" b="0" dirty="0"/>
              <a:t>, </a:t>
            </a:r>
            <a:r>
              <a:rPr lang="ko-KR" altLang="en-US" b="0" dirty="0"/>
              <a:t>키</a:t>
            </a:r>
            <a:r>
              <a:rPr lang="en-US" altLang="ko-KR" b="0" dirty="0"/>
              <a:t>, </a:t>
            </a:r>
            <a:r>
              <a:rPr lang="ko-KR" altLang="en-US" b="0" dirty="0"/>
              <a:t>몸무게</a:t>
            </a:r>
            <a:r>
              <a:rPr lang="en-US" altLang="ko-KR" b="0" dirty="0"/>
              <a:t>, </a:t>
            </a:r>
            <a:r>
              <a:rPr lang="ko-KR" altLang="en-US" b="0" dirty="0"/>
              <a:t>알레르기 정보를 수집 및 분석하여 </a:t>
            </a:r>
            <a:r>
              <a:rPr lang="en-US" altLang="ko-KR" b="0" dirty="0"/>
              <a:t>OpenAI </a:t>
            </a:r>
            <a:r>
              <a:rPr lang="ko-KR" altLang="en-US" b="0" dirty="0"/>
              <a:t>기반 </a:t>
            </a:r>
            <a:r>
              <a:rPr lang="ko-KR" altLang="en-US" b="0" dirty="0" err="1"/>
              <a:t>챗봇을</a:t>
            </a:r>
            <a:r>
              <a:rPr lang="ko-KR" altLang="en-US" b="0" dirty="0"/>
              <a:t> 통해 부족한 영양소와 이에 적합한 운동을 추천합니다</a:t>
            </a:r>
            <a:r>
              <a:rPr lang="en-US" altLang="ko-KR" b="0" dirty="0"/>
              <a:t>. </a:t>
            </a:r>
            <a:r>
              <a:rPr lang="ko-KR" altLang="en-US" b="0" dirty="0"/>
              <a:t>이를 통해 건강 관리를 체계적으로 지원받을 수 있습니다</a:t>
            </a:r>
            <a:r>
              <a:rPr lang="en-US" altLang="ko-KR" b="0" dirty="0"/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517DC67-E0B9-440B-A566-5D353FDF84DE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9646680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수집 데이터로는 </a:t>
            </a:r>
            <a:r>
              <a:rPr lang="ko-KR" altLang="en-US" dirty="0" err="1" smtClean="0"/>
              <a:t>음식이미지</a:t>
            </a:r>
            <a:r>
              <a:rPr lang="en-US" altLang="ko-KR" dirty="0" smtClean="0"/>
              <a:t>, </a:t>
            </a:r>
            <a:r>
              <a:rPr lang="ko-KR" altLang="en-US" dirty="0" smtClean="0"/>
              <a:t>음식재료 및 레시피</a:t>
            </a:r>
            <a:r>
              <a:rPr lang="en-US" altLang="ko-KR" dirty="0" smtClean="0"/>
              <a:t>, </a:t>
            </a:r>
            <a:r>
              <a:rPr lang="ko-KR" altLang="en-US" dirty="0" smtClean="0"/>
              <a:t>영양소 정보</a:t>
            </a:r>
            <a:r>
              <a:rPr lang="en-US" altLang="ko-KR" dirty="0" smtClean="0"/>
              <a:t>, </a:t>
            </a:r>
            <a:r>
              <a:rPr lang="ko-KR" altLang="en-US" dirty="0" smtClean="0"/>
              <a:t>개인정보 등이 있습니다</a:t>
            </a:r>
            <a:r>
              <a:rPr lang="en-US" altLang="ko-KR" dirty="0" smtClean="0"/>
              <a:t>.</a:t>
            </a:r>
          </a:p>
          <a:p>
            <a:r>
              <a:rPr lang="ko-KR" altLang="en-US" dirty="0" smtClean="0"/>
              <a:t>음식 이미지는 한국음식 이미지 </a:t>
            </a:r>
            <a:r>
              <a:rPr lang="en-US" altLang="ko-KR" dirty="0" smtClean="0"/>
              <a:t>150</a:t>
            </a:r>
            <a:r>
              <a:rPr lang="ko-KR" altLang="en-US" dirty="0" smtClean="0"/>
              <a:t>종을 수집하였고 음식 재료 및 레시피 또한 이미 </a:t>
            </a:r>
            <a:r>
              <a:rPr lang="ko-KR" altLang="en-US" dirty="0" err="1" smtClean="0"/>
              <a:t>웹크롤링을</a:t>
            </a:r>
            <a:r>
              <a:rPr lang="ko-KR" altLang="en-US" dirty="0" smtClean="0"/>
              <a:t> 통해 수집 완료한 상태입니다</a:t>
            </a:r>
            <a:r>
              <a:rPr lang="en-US" altLang="ko-KR" dirty="0" smtClean="0"/>
              <a:t>.</a:t>
            </a:r>
          </a:p>
          <a:p>
            <a:r>
              <a:rPr lang="ko-KR" altLang="en-US" dirty="0" smtClean="0"/>
              <a:t>영양소 정보</a:t>
            </a:r>
            <a:r>
              <a:rPr lang="ko-KR" altLang="en-US" baseline="0" dirty="0" smtClean="0"/>
              <a:t> 또한 수집 완료한 상태이고 만약 부족한 데이터나 추가로 수집할 데이터가 있다면 </a:t>
            </a:r>
            <a:r>
              <a:rPr lang="en-US" altLang="ko-KR" baseline="0" dirty="0" err="1" smtClean="0"/>
              <a:t>ai</a:t>
            </a:r>
            <a:r>
              <a:rPr lang="en-US" altLang="ko-KR" baseline="0" dirty="0" smtClean="0"/>
              <a:t> hub, </a:t>
            </a:r>
            <a:r>
              <a:rPr lang="en-US" altLang="ko-KR" baseline="0" dirty="0" err="1" smtClean="0"/>
              <a:t>kaggle</a:t>
            </a:r>
            <a:r>
              <a:rPr lang="en-US" altLang="ko-KR" baseline="0" dirty="0" smtClean="0"/>
              <a:t>, </a:t>
            </a:r>
            <a:r>
              <a:rPr lang="ko-KR" altLang="en-US" baseline="0" dirty="0" err="1" smtClean="0"/>
              <a:t>웹크롤링을</a:t>
            </a:r>
            <a:r>
              <a:rPr lang="ko-KR" altLang="en-US" baseline="0" dirty="0" smtClean="0"/>
              <a:t> 통해 추가 수집할 예정입니다</a:t>
            </a:r>
            <a:r>
              <a:rPr lang="en-US" altLang="ko-KR" baseline="0" dirty="0" smtClean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517DC67-E0B9-440B-A566-5D353FDF84DE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1987055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앞에서 본 주요 기능과 기대효과를 기술적으로 보자면</a:t>
            </a:r>
            <a:r>
              <a:rPr lang="en-US" altLang="ko-KR" dirty="0"/>
              <a:t>, </a:t>
            </a:r>
            <a:r>
              <a:rPr lang="ko-KR" altLang="en-US" dirty="0" err="1"/>
              <a:t>허깅페이스</a:t>
            </a:r>
            <a:r>
              <a:rPr lang="ko-KR" altLang="en-US" dirty="0"/>
              <a:t> 등을 통해 </a:t>
            </a:r>
            <a:r>
              <a:rPr lang="ko-KR" altLang="en-US" dirty="0" err="1"/>
              <a:t>사전학습된</a:t>
            </a:r>
            <a:r>
              <a:rPr lang="ko-KR" altLang="en-US" dirty="0"/>
              <a:t> 모델을 활용하여</a:t>
            </a:r>
            <a:r>
              <a:rPr lang="en-US" altLang="ko-KR" dirty="0"/>
              <a:t>, </a:t>
            </a:r>
            <a:r>
              <a:rPr lang="ko-KR" altLang="en-US" dirty="0"/>
              <a:t>이미지는 </a:t>
            </a:r>
            <a:r>
              <a:rPr lang="en-US" altLang="ko-KR" dirty="0"/>
              <a:t>CNN</a:t>
            </a:r>
            <a:r>
              <a:rPr lang="en-US" altLang="ko-KR" baseline="0" dirty="0"/>
              <a:t> </a:t>
            </a:r>
            <a:r>
              <a:rPr lang="ko-KR" altLang="en-US" baseline="0" dirty="0"/>
              <a:t>기반의 </a:t>
            </a:r>
            <a:r>
              <a:rPr lang="ko-KR" altLang="en-US" baseline="0" dirty="0" err="1"/>
              <a:t>딥러닝</a:t>
            </a:r>
            <a:r>
              <a:rPr lang="ko-KR" altLang="en-US" baseline="0" dirty="0"/>
              <a:t> 모델로</a:t>
            </a:r>
            <a:r>
              <a:rPr lang="en-US" altLang="ko-KR" baseline="0" dirty="0"/>
              <a:t>, </a:t>
            </a:r>
            <a:r>
              <a:rPr lang="ko-KR" altLang="en-US" baseline="0" dirty="0"/>
              <a:t>자연어 처리는 트랜스포머 알고리즘을 사용한 </a:t>
            </a:r>
            <a:r>
              <a:rPr lang="ko-KR" altLang="en-US" baseline="0" dirty="0" err="1"/>
              <a:t>딥러닝</a:t>
            </a:r>
            <a:r>
              <a:rPr lang="ko-KR" altLang="en-US" baseline="0" dirty="0"/>
              <a:t> 모델로 </a:t>
            </a:r>
            <a:r>
              <a:rPr lang="ko-KR" altLang="en-US" baseline="0" dirty="0" err="1"/>
              <a:t>텐서플로우와</a:t>
            </a:r>
            <a:r>
              <a:rPr lang="ko-KR" altLang="en-US" baseline="0" dirty="0"/>
              <a:t> </a:t>
            </a:r>
            <a:r>
              <a:rPr lang="ko-KR" altLang="en-US" baseline="0" dirty="0" err="1"/>
              <a:t>파이토치를</a:t>
            </a:r>
            <a:r>
              <a:rPr lang="ko-KR" altLang="en-US" baseline="0" dirty="0"/>
              <a:t> 활용하여 구현할 계획입니다</a:t>
            </a:r>
            <a:r>
              <a:rPr lang="en-US" altLang="ko-KR" baseline="0" dirty="0"/>
              <a:t>. </a:t>
            </a:r>
          </a:p>
          <a:p>
            <a:r>
              <a:rPr lang="ko-KR" altLang="en-US" baseline="0" dirty="0"/>
              <a:t>또한 사용자와 상담을 위한 </a:t>
            </a:r>
            <a:r>
              <a:rPr lang="ko-KR" altLang="en-US" baseline="0" dirty="0" err="1"/>
              <a:t>챗봇은</a:t>
            </a:r>
            <a:r>
              <a:rPr lang="ko-KR" altLang="en-US" baseline="0" dirty="0"/>
              <a:t> </a:t>
            </a:r>
            <a:r>
              <a:rPr lang="en-US" altLang="ko-KR" baseline="0" dirty="0" err="1"/>
              <a:t>opoenAI</a:t>
            </a:r>
            <a:r>
              <a:rPr lang="ko-KR" altLang="en-US" baseline="0" dirty="0"/>
              <a:t>의 </a:t>
            </a:r>
            <a:r>
              <a:rPr lang="en-US" altLang="ko-KR" baseline="0" dirty="0"/>
              <a:t>GPT API</a:t>
            </a:r>
            <a:r>
              <a:rPr lang="ko-KR" altLang="en-US" baseline="0" dirty="0"/>
              <a:t>를 활용하여 구현할 계획입니다</a:t>
            </a:r>
            <a:r>
              <a:rPr lang="en-US" altLang="ko-KR" baseline="0" dirty="0"/>
              <a:t>. </a:t>
            </a:r>
          </a:p>
          <a:p>
            <a:r>
              <a:rPr lang="ko-KR" altLang="en-US" baseline="0" dirty="0"/>
              <a:t>뿐만 아니라 개인정보와 음식의 영양 정보 및 레시피 데이터들은 </a:t>
            </a:r>
            <a:r>
              <a:rPr lang="en-US" altLang="ko-KR" baseline="0" dirty="0"/>
              <a:t>MySQL</a:t>
            </a:r>
            <a:r>
              <a:rPr lang="ko-KR" altLang="en-US" baseline="0" dirty="0"/>
              <a:t>이나 오라클을 활용하여 데이터 베이스에 저장하여 사용할 계획입니다</a:t>
            </a:r>
            <a:r>
              <a:rPr lang="en-US" altLang="ko-KR" baseline="0" dirty="0"/>
              <a:t>. </a:t>
            </a:r>
          </a:p>
          <a:p>
            <a:r>
              <a:rPr lang="ko-KR" altLang="en-US" dirty="0"/>
              <a:t>이렇게 수집한 데이터들과 학습된 모델들을 웹으로 서비스하기 위해</a:t>
            </a:r>
            <a:r>
              <a:rPr lang="en-US" altLang="ko-KR" dirty="0"/>
              <a:t>,</a:t>
            </a:r>
            <a:r>
              <a:rPr lang="ko-KR" altLang="en-US" dirty="0"/>
              <a:t> 플라스크 등을 활용할 예정이며</a:t>
            </a:r>
            <a:r>
              <a:rPr lang="en-US" altLang="ko-KR" dirty="0"/>
              <a:t>, </a:t>
            </a:r>
            <a:r>
              <a:rPr lang="ko-KR" altLang="en-US" dirty="0"/>
              <a:t>해당 웹 서비스는 </a:t>
            </a:r>
            <a:r>
              <a:rPr lang="en-US" altLang="ko-KR" dirty="0"/>
              <a:t>AWS</a:t>
            </a:r>
            <a:r>
              <a:rPr lang="ko-KR" altLang="en-US" baseline="0" dirty="0"/>
              <a:t> 등의 </a:t>
            </a:r>
            <a:r>
              <a:rPr lang="ko-KR" altLang="en-US" baseline="0" dirty="0" err="1"/>
              <a:t>클라우드</a:t>
            </a:r>
            <a:r>
              <a:rPr lang="ko-KR" altLang="en-US" baseline="0" dirty="0"/>
              <a:t> 플랫폼을 활용하거나 </a:t>
            </a:r>
            <a:r>
              <a:rPr lang="ko-KR" altLang="en-US" baseline="0" dirty="0" err="1"/>
              <a:t>도커로</a:t>
            </a:r>
            <a:r>
              <a:rPr lang="ko-KR" altLang="en-US" baseline="0" dirty="0"/>
              <a:t> </a:t>
            </a:r>
            <a:r>
              <a:rPr lang="ko-KR" altLang="en-US" baseline="0" dirty="0" err="1"/>
              <a:t>컨테이너화</a:t>
            </a:r>
            <a:r>
              <a:rPr lang="ko-KR" altLang="en-US" baseline="0" dirty="0"/>
              <a:t> 하여 최종적으로 사용자가 서비스를 사용할 수 있게 배포할</a:t>
            </a:r>
            <a:r>
              <a:rPr lang="en-US" altLang="ko-KR" baseline="0" dirty="0"/>
              <a:t> </a:t>
            </a:r>
            <a:r>
              <a:rPr lang="ko-KR" altLang="en-US" baseline="0" dirty="0"/>
              <a:t>계획입니다</a:t>
            </a:r>
            <a:r>
              <a:rPr lang="en-US" altLang="ko-KR" baseline="0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517DC67-E0B9-440B-A566-5D353FDF84DE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3042560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앞에서 구현한 것들을 웹 어플리케이션 구조 측면에서 정리해서 보자면</a:t>
            </a:r>
            <a:r>
              <a:rPr lang="en-US" altLang="ko-KR" dirty="0"/>
              <a:t>, </a:t>
            </a:r>
            <a:r>
              <a:rPr lang="ko-KR" altLang="en-US" dirty="0"/>
              <a:t>회원 </a:t>
            </a:r>
            <a:r>
              <a:rPr lang="ko-KR" altLang="en-US" dirty="0" smtClean="0"/>
              <a:t>가입과 같은 인증시스템이 작동할 </a:t>
            </a:r>
            <a:r>
              <a:rPr lang="ko-KR" altLang="en-US" dirty="0"/>
              <a:t>시에는 사용자가 이용하는 브라우저에서 회원가입을 하면서 성별</a:t>
            </a:r>
            <a:r>
              <a:rPr lang="en-US" altLang="ko-KR" dirty="0"/>
              <a:t>, </a:t>
            </a:r>
            <a:r>
              <a:rPr lang="ko-KR" altLang="en-US" dirty="0"/>
              <a:t>몸무게</a:t>
            </a:r>
            <a:r>
              <a:rPr lang="en-US" altLang="ko-KR" dirty="0"/>
              <a:t>, </a:t>
            </a:r>
            <a:r>
              <a:rPr lang="ko-KR" altLang="en-US" dirty="0"/>
              <a:t>키</a:t>
            </a:r>
            <a:r>
              <a:rPr lang="en-US" altLang="ko-KR" baseline="0" dirty="0"/>
              <a:t> </a:t>
            </a:r>
            <a:r>
              <a:rPr lang="ko-KR" altLang="en-US" baseline="0" dirty="0"/>
              <a:t>등 개인 정보를 입력합니다</a:t>
            </a:r>
            <a:r>
              <a:rPr lang="en-US" altLang="ko-KR" baseline="0" dirty="0"/>
              <a:t>. </a:t>
            </a:r>
          </a:p>
          <a:p>
            <a:r>
              <a:rPr lang="ko-KR" altLang="en-US" dirty="0"/>
              <a:t>이렇게 입력된</a:t>
            </a:r>
            <a:r>
              <a:rPr lang="ko-KR" altLang="en-US" baseline="0" dirty="0"/>
              <a:t> 정보는 플라스크로 구현된 웹 서버를 통해 </a:t>
            </a:r>
            <a:r>
              <a:rPr lang="en-US" altLang="ko-KR" baseline="0" dirty="0"/>
              <a:t>MySQL</a:t>
            </a:r>
            <a:r>
              <a:rPr lang="ko-KR" altLang="en-US" baseline="0" dirty="0"/>
              <a:t>로 구현한 데이터베이스에 저장됩니다</a:t>
            </a:r>
            <a:r>
              <a:rPr lang="en-US" altLang="ko-KR" baseline="0"/>
              <a:t>. </a:t>
            </a:r>
            <a:endParaRPr lang="en-US" altLang="ko-KR" baseline="0" smtClean="0"/>
          </a:p>
          <a:p>
            <a:endParaRPr lang="en-US" altLang="ko-KR" baseline="0" dirty="0"/>
          </a:p>
          <a:p>
            <a:r>
              <a:rPr lang="ko-KR" altLang="en-US" baseline="0" dirty="0"/>
              <a:t>그리고 사용자가 서비스를 이용할 때에는 브라우저를 통해 음식 사진에 대한 </a:t>
            </a:r>
            <a:r>
              <a:rPr lang="ko-KR" altLang="en-US" baseline="0" dirty="0" err="1"/>
              <a:t>게시글을</a:t>
            </a:r>
            <a:r>
              <a:rPr lang="ko-KR" altLang="en-US" baseline="0" dirty="0"/>
              <a:t> 올리면</a:t>
            </a:r>
            <a:r>
              <a:rPr lang="en-US" altLang="ko-KR" baseline="0" dirty="0"/>
              <a:t>, </a:t>
            </a:r>
            <a:r>
              <a:rPr lang="ko-KR" altLang="en-US" baseline="0" dirty="0"/>
              <a:t>웹 서버에서 해당 요청을 </a:t>
            </a:r>
            <a:r>
              <a:rPr lang="en-US" altLang="ko-KR" baseline="0" dirty="0"/>
              <a:t>API </a:t>
            </a:r>
            <a:r>
              <a:rPr lang="ko-KR" altLang="en-US" baseline="0" dirty="0"/>
              <a:t>서버와 데이터베이스로 보내고</a:t>
            </a:r>
            <a:r>
              <a:rPr lang="en-US" altLang="ko-KR" baseline="0" dirty="0"/>
              <a:t>, API </a:t>
            </a:r>
            <a:r>
              <a:rPr lang="ko-KR" altLang="en-US" baseline="0" dirty="0"/>
              <a:t>서버에서는 해당 음식이 무슨 음식인지 분류하는 이미지 분류 모델이 작동하며</a:t>
            </a:r>
            <a:r>
              <a:rPr lang="en-US" altLang="ko-KR" baseline="0" dirty="0"/>
              <a:t>, </a:t>
            </a:r>
            <a:r>
              <a:rPr lang="ko-KR" altLang="en-US" baseline="0" dirty="0"/>
              <a:t>이로 인해 판별된 음식에 대한 정보는 데이터베이스에서 불러옵니다</a:t>
            </a:r>
            <a:r>
              <a:rPr lang="en-US" altLang="ko-KR" baseline="0" dirty="0"/>
              <a:t>. </a:t>
            </a:r>
            <a:r>
              <a:rPr lang="ko-KR" altLang="en-US" baseline="0" dirty="0"/>
              <a:t>사용자에게 판별된 음식의 이름</a:t>
            </a:r>
            <a:r>
              <a:rPr lang="en-US" altLang="ko-KR" baseline="0" dirty="0"/>
              <a:t>, </a:t>
            </a:r>
            <a:r>
              <a:rPr lang="ko-KR" altLang="en-US" baseline="0" dirty="0"/>
              <a:t>영양소</a:t>
            </a:r>
            <a:r>
              <a:rPr lang="en-US" altLang="ko-KR" baseline="0" dirty="0"/>
              <a:t>, </a:t>
            </a:r>
            <a:r>
              <a:rPr lang="ko-KR" altLang="en-US" baseline="0" dirty="0"/>
              <a:t>재료</a:t>
            </a:r>
            <a:r>
              <a:rPr lang="en-US" altLang="ko-KR" baseline="0" dirty="0"/>
              <a:t>, </a:t>
            </a:r>
            <a:r>
              <a:rPr lang="ko-KR" altLang="en-US" baseline="0" dirty="0"/>
              <a:t>레시피 정보를 제공합니다</a:t>
            </a:r>
            <a:r>
              <a:rPr lang="en-US" altLang="ko-KR" baseline="0" dirty="0"/>
              <a:t>.</a:t>
            </a:r>
            <a:r>
              <a:rPr lang="ko-KR" altLang="en-US" baseline="0" dirty="0"/>
              <a:t> </a:t>
            </a:r>
            <a:endParaRPr lang="en-US" altLang="ko-KR" baseline="0" dirty="0"/>
          </a:p>
          <a:p>
            <a:r>
              <a:rPr lang="ko-KR" altLang="en-US" baseline="0" dirty="0"/>
              <a:t>이 과정에서 가입된 회원이라면 제공받은 개인정보도 데이터베이스에서 불러와</a:t>
            </a:r>
            <a:r>
              <a:rPr lang="en-US" altLang="ko-KR" baseline="0" dirty="0"/>
              <a:t>,</a:t>
            </a:r>
            <a:r>
              <a:rPr lang="ko-KR" altLang="en-US" baseline="0" dirty="0"/>
              <a:t> 오늘 하루 해당 사용자의 지나치거나 혹은 부족한 영양소가 무엇인지 계산한 다음</a:t>
            </a:r>
            <a:r>
              <a:rPr lang="en-US" altLang="ko-KR" baseline="0" dirty="0"/>
              <a:t>, </a:t>
            </a:r>
            <a:r>
              <a:rPr lang="ko-KR" altLang="en-US" baseline="0" dirty="0"/>
              <a:t>회원인 사용자에게</a:t>
            </a:r>
            <a:r>
              <a:rPr lang="en-US" altLang="ko-KR" baseline="0" dirty="0"/>
              <a:t> </a:t>
            </a:r>
            <a:r>
              <a:rPr lang="ko-KR" altLang="en-US" baseline="0" dirty="0"/>
              <a:t>트랜스포머 기반의 자연어 처리 모델이 계산된 수치를 기반으로</a:t>
            </a:r>
            <a:r>
              <a:rPr lang="en-US" altLang="ko-KR" baseline="0" dirty="0"/>
              <a:t>, </a:t>
            </a:r>
            <a:r>
              <a:rPr lang="ko-KR" altLang="en-US" baseline="0" dirty="0"/>
              <a:t>오늘 하루 부족해서 더 채워야 하는 영양소는 무엇이고</a:t>
            </a:r>
            <a:r>
              <a:rPr lang="en-US" altLang="ko-KR" baseline="0" dirty="0"/>
              <a:t>, </a:t>
            </a:r>
            <a:r>
              <a:rPr lang="ko-KR" altLang="en-US" baseline="0" dirty="0"/>
              <a:t>충분한 영양소는 무엇인지 알려줍니다</a:t>
            </a:r>
            <a:r>
              <a:rPr lang="en-US" altLang="ko-KR" baseline="0" dirty="0"/>
              <a:t>.</a:t>
            </a:r>
          </a:p>
          <a:p>
            <a:r>
              <a:rPr lang="ko-KR" altLang="en-US" baseline="0" dirty="0"/>
              <a:t>뿐만 아니라</a:t>
            </a:r>
            <a:r>
              <a:rPr lang="en-US" altLang="ko-KR" baseline="0" dirty="0"/>
              <a:t>, </a:t>
            </a:r>
            <a:r>
              <a:rPr lang="ko-KR" altLang="en-US" baseline="0" dirty="0"/>
              <a:t>사용자가 </a:t>
            </a:r>
            <a:r>
              <a:rPr lang="ko-KR" altLang="en-US" baseline="0" dirty="0" err="1"/>
              <a:t>과잉된</a:t>
            </a:r>
            <a:r>
              <a:rPr lang="ko-KR" altLang="en-US" baseline="0" dirty="0"/>
              <a:t> 영양을 해소하기위해 어떤 운동을 해야할지</a:t>
            </a:r>
            <a:r>
              <a:rPr lang="en-US" altLang="ko-KR" baseline="0" dirty="0"/>
              <a:t>, </a:t>
            </a:r>
            <a:r>
              <a:rPr lang="ko-KR" altLang="en-US" baseline="0" dirty="0"/>
              <a:t>혹은 자신이 가지고 있는 재료를 기반으로 어떤 음식을 조리할 수 있는지 문의할 경우</a:t>
            </a:r>
            <a:r>
              <a:rPr lang="en-US" altLang="ko-KR" baseline="0" dirty="0"/>
              <a:t>, </a:t>
            </a:r>
            <a:r>
              <a:rPr lang="ko-KR" altLang="en-US" baseline="0" dirty="0" err="1"/>
              <a:t>요청받은</a:t>
            </a:r>
            <a:r>
              <a:rPr lang="ko-KR" altLang="en-US" baseline="0" dirty="0"/>
              <a:t> </a:t>
            </a:r>
            <a:r>
              <a:rPr lang="ko-KR" altLang="en-US" baseline="0" dirty="0" err="1"/>
              <a:t>웹서버는</a:t>
            </a:r>
            <a:r>
              <a:rPr lang="ko-KR" altLang="en-US" baseline="0" dirty="0"/>
              <a:t> </a:t>
            </a:r>
            <a:r>
              <a:rPr lang="ko-KR" altLang="en-US" baseline="0" dirty="0" err="1"/>
              <a:t>벡터디비에</a:t>
            </a:r>
            <a:r>
              <a:rPr lang="ko-KR" altLang="en-US" baseline="0" dirty="0"/>
              <a:t> 질문 정보를 넘겨</a:t>
            </a:r>
            <a:r>
              <a:rPr lang="en-US" altLang="ko-KR" baseline="0" dirty="0"/>
              <a:t>, </a:t>
            </a:r>
            <a:r>
              <a:rPr lang="ko-KR" altLang="en-US" baseline="0" dirty="0"/>
              <a:t>벡터 </a:t>
            </a:r>
            <a:r>
              <a:rPr lang="ko-KR" altLang="en-US" baseline="0" dirty="0" err="1"/>
              <a:t>디비에서</a:t>
            </a:r>
            <a:r>
              <a:rPr lang="ko-KR" altLang="en-US" baseline="0" dirty="0"/>
              <a:t> 유사한 정보를 검색하여 이를 오픈 </a:t>
            </a:r>
            <a:r>
              <a:rPr lang="en-US" altLang="ko-KR" baseline="0" dirty="0" err="1"/>
              <a:t>ai</a:t>
            </a:r>
            <a:r>
              <a:rPr lang="ko-KR" altLang="en-US" baseline="0" dirty="0"/>
              <a:t>의 </a:t>
            </a:r>
            <a:r>
              <a:rPr lang="ko-KR" altLang="en-US" baseline="0" dirty="0" err="1"/>
              <a:t>챗</a:t>
            </a:r>
            <a:r>
              <a:rPr lang="ko-KR" altLang="en-US" baseline="0" dirty="0"/>
              <a:t> </a:t>
            </a:r>
            <a:r>
              <a:rPr lang="en-US" altLang="ko-KR" baseline="0" dirty="0"/>
              <a:t>GPT</a:t>
            </a:r>
            <a:r>
              <a:rPr lang="ko-KR" altLang="en-US" baseline="0" dirty="0"/>
              <a:t>에 넘기면</a:t>
            </a:r>
            <a:r>
              <a:rPr lang="en-US" altLang="ko-KR" baseline="0" dirty="0"/>
              <a:t>, </a:t>
            </a:r>
            <a:r>
              <a:rPr lang="ko-KR" altLang="en-US" baseline="0" dirty="0"/>
              <a:t>해당 </a:t>
            </a:r>
            <a:r>
              <a:rPr lang="ko-KR" altLang="en-US" baseline="0" dirty="0" err="1"/>
              <a:t>챗봇이</a:t>
            </a:r>
            <a:r>
              <a:rPr lang="ko-KR" altLang="en-US" baseline="0" dirty="0"/>
              <a:t> </a:t>
            </a:r>
            <a:r>
              <a:rPr lang="en-US" altLang="ko-KR" baseline="0" dirty="0"/>
              <a:t>rag </a:t>
            </a:r>
            <a:r>
              <a:rPr lang="ko-KR" altLang="en-US" baseline="0" dirty="0"/>
              <a:t>기반으로</a:t>
            </a:r>
            <a:r>
              <a:rPr lang="en-US" altLang="ko-KR" baseline="0" dirty="0"/>
              <a:t>,</a:t>
            </a:r>
            <a:r>
              <a:rPr lang="ko-KR" altLang="en-US" baseline="0" dirty="0"/>
              <a:t> 데이터를 기반으로 사용자에게 응답할 수 있습니다</a:t>
            </a:r>
            <a:r>
              <a:rPr lang="en-US" altLang="ko-KR" baseline="0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517DC67-E0B9-440B-A566-5D353FDF84DE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95883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이에 대한 저희의 웹 서비스 화면 </a:t>
            </a:r>
            <a:r>
              <a:rPr lang="ko-KR" altLang="en-US" dirty="0" err="1" smtClean="0"/>
              <a:t>예상도는</a:t>
            </a:r>
            <a:r>
              <a:rPr lang="ko-KR" altLang="en-US" dirty="0" smtClean="0"/>
              <a:t> 이와 같습니다</a:t>
            </a:r>
            <a:r>
              <a:rPr lang="en-US" altLang="ko-KR" dirty="0" smtClean="0"/>
              <a:t>.</a:t>
            </a:r>
          </a:p>
          <a:p>
            <a:r>
              <a:rPr lang="ko-KR" altLang="en-US" dirty="0" smtClean="0"/>
              <a:t>회원가입 시</a:t>
            </a:r>
            <a:r>
              <a:rPr lang="en-US" altLang="ko-KR" dirty="0" smtClean="0"/>
              <a:t>, </a:t>
            </a:r>
            <a:r>
              <a:rPr lang="ko-KR" altLang="en-US" dirty="0" smtClean="0"/>
              <a:t>사용자의 성별</a:t>
            </a:r>
            <a:r>
              <a:rPr lang="en-US" altLang="ko-KR" dirty="0" smtClean="0"/>
              <a:t>, </a:t>
            </a:r>
            <a:r>
              <a:rPr lang="ko-KR" altLang="en-US" dirty="0" smtClean="0"/>
              <a:t>키</a:t>
            </a:r>
            <a:r>
              <a:rPr lang="en-US" altLang="ko-KR" dirty="0" smtClean="0"/>
              <a:t>, </a:t>
            </a:r>
            <a:r>
              <a:rPr lang="ko-KR" altLang="en-US" dirty="0" smtClean="0"/>
              <a:t>몸무게</a:t>
            </a:r>
            <a:r>
              <a:rPr lang="en-US" altLang="ko-KR" dirty="0" smtClean="0"/>
              <a:t>, </a:t>
            </a:r>
            <a:r>
              <a:rPr lang="ko-KR" altLang="en-US" dirty="0" smtClean="0"/>
              <a:t>나이 등 개인정보를 수집했다는 가정하에 만들었습니다</a:t>
            </a:r>
            <a:r>
              <a:rPr lang="en-US" altLang="ko-KR" dirty="0" smtClean="0"/>
              <a:t>.</a:t>
            </a:r>
          </a:p>
          <a:p>
            <a:r>
              <a:rPr lang="ko-KR" altLang="en-US" dirty="0" smtClean="0"/>
              <a:t>회원이 음식 이미지를 게시판 혹은 서비스 화면에 업로드하면</a:t>
            </a:r>
            <a:r>
              <a:rPr lang="en-US" altLang="ko-KR" dirty="0" smtClean="0"/>
              <a:t>, </a:t>
            </a:r>
            <a:r>
              <a:rPr lang="ko-KR" altLang="en-US" dirty="0" smtClean="0"/>
              <a:t>해당 음식에 대한 설명과</a:t>
            </a:r>
            <a:r>
              <a:rPr lang="en-US" altLang="ko-KR" baseline="0" dirty="0" smtClean="0"/>
              <a:t> </a:t>
            </a:r>
            <a:r>
              <a:rPr lang="ko-KR" altLang="en-US" baseline="0" dirty="0" smtClean="0"/>
              <a:t>회원 정보를 기반으로 한 설명이 나오고</a:t>
            </a:r>
            <a:r>
              <a:rPr lang="en-US" altLang="ko-KR" baseline="0" dirty="0" smtClean="0"/>
              <a:t>,</a:t>
            </a:r>
          </a:p>
          <a:p>
            <a:r>
              <a:rPr lang="ko-KR" altLang="en-US" baseline="0" dirty="0" smtClean="0"/>
              <a:t>저장된 개인정보와 </a:t>
            </a:r>
            <a:r>
              <a:rPr lang="ko-KR" altLang="en-US" baseline="0" dirty="0" err="1" smtClean="0"/>
              <a:t>챗봇을</a:t>
            </a:r>
            <a:r>
              <a:rPr lang="ko-KR" altLang="en-US" baseline="0" dirty="0" smtClean="0"/>
              <a:t> 기반으로 하여 적절한 운동이나 레시피 등을 문의하면 그에 따른 적절한 응답을 받을 수 있습니다</a:t>
            </a:r>
            <a:r>
              <a:rPr lang="en-US" altLang="ko-KR" baseline="0" dirty="0" smtClean="0"/>
              <a:t>.</a:t>
            </a:r>
          </a:p>
          <a:p>
            <a:endParaRPr lang="en-US" altLang="ko-KR" baseline="0" dirty="0" smtClean="0"/>
          </a:p>
          <a:p>
            <a:r>
              <a:rPr lang="ko-KR" altLang="en-US" baseline="0" dirty="0" smtClean="0"/>
              <a:t>이때 과소한 영양소를 효과적으로 채울 수 있는 영양제 추천 및</a:t>
            </a:r>
            <a:r>
              <a:rPr lang="en-US" altLang="ko-KR" baseline="0" dirty="0" smtClean="0"/>
              <a:t>, </a:t>
            </a:r>
            <a:r>
              <a:rPr lang="ko-KR" altLang="en-US" baseline="0" dirty="0" smtClean="0"/>
              <a:t>식자재 추천</a:t>
            </a:r>
            <a:r>
              <a:rPr lang="en-US" altLang="ko-KR" baseline="0" dirty="0" smtClean="0"/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517DC67-E0B9-440B-A566-5D353FDF84DE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5928084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이러한 작업들을 하기 위한 예상 프로젝트 일정은 다음과 같습니다</a:t>
            </a:r>
            <a:r>
              <a:rPr lang="en-US" altLang="ko-KR" dirty="0" smtClean="0"/>
              <a:t>.</a:t>
            </a:r>
          </a:p>
          <a:p>
            <a:r>
              <a:rPr lang="ko-KR" altLang="en-US" dirty="0" smtClean="0"/>
              <a:t>더불어 모든 팀 구성원들은 같은 데이터 셋을 기반으로</a:t>
            </a:r>
            <a:r>
              <a:rPr lang="en-US" altLang="ko-KR" dirty="0" smtClean="0"/>
              <a:t>,</a:t>
            </a:r>
            <a:r>
              <a:rPr lang="ko-KR" altLang="en-US" dirty="0" smtClean="0"/>
              <a:t> 각자 원하는 사전학습모델을 활용하여 각자 모델을 만든 뒤 가장 성능이 뛰어난 모델들을 취사선택하고</a:t>
            </a:r>
            <a:r>
              <a:rPr lang="en-US" altLang="ko-KR" dirty="0" smtClean="0"/>
              <a:t>, </a:t>
            </a:r>
            <a:r>
              <a:rPr lang="ko-KR" altLang="en-US" dirty="0" smtClean="0"/>
              <a:t>웹 </a:t>
            </a:r>
            <a:r>
              <a:rPr lang="ko-KR" altLang="en-US" dirty="0" err="1" smtClean="0"/>
              <a:t>서비스역시</a:t>
            </a:r>
            <a:r>
              <a:rPr lang="ko-KR" altLang="en-US" dirty="0" smtClean="0"/>
              <a:t> 각자 개발한 뒤 팀원의 회의를 거쳐 가장 좋다고 생각하는 것을 선택할 계획입니다</a:t>
            </a:r>
            <a:r>
              <a:rPr lang="en-US" altLang="ko-KR" dirty="0" smtClean="0"/>
              <a:t>.</a:t>
            </a:r>
          </a:p>
          <a:p>
            <a:r>
              <a:rPr lang="ko-KR" altLang="en-US" dirty="0" smtClean="0"/>
              <a:t>첫 </a:t>
            </a:r>
            <a:r>
              <a:rPr lang="en-US" altLang="ko-KR" dirty="0" smtClean="0"/>
              <a:t>4</a:t>
            </a:r>
            <a:r>
              <a:rPr lang="ko-KR" altLang="en-US" dirty="0" smtClean="0"/>
              <a:t>주 동안 데이터 수집 및 </a:t>
            </a:r>
            <a:r>
              <a:rPr lang="ko-KR" altLang="en-US" dirty="0" err="1" smtClean="0"/>
              <a:t>딥러닝</a:t>
            </a:r>
            <a:r>
              <a:rPr lang="ko-KR" altLang="en-US" dirty="0" smtClean="0"/>
              <a:t> 모델을 개발하고</a:t>
            </a:r>
            <a:r>
              <a:rPr lang="en-US" altLang="ko-KR" dirty="0" smtClean="0"/>
              <a:t>, 5</a:t>
            </a:r>
            <a:r>
              <a:rPr lang="ko-KR" altLang="en-US" dirty="0" smtClean="0"/>
              <a:t>에서 </a:t>
            </a:r>
            <a:r>
              <a:rPr lang="en-US" altLang="ko-KR" dirty="0" smtClean="0"/>
              <a:t>7</a:t>
            </a:r>
            <a:r>
              <a:rPr lang="ko-KR" altLang="en-US" dirty="0" smtClean="0"/>
              <a:t>주차 동안 웹 서비스를 개발 할 예정이며</a:t>
            </a:r>
            <a:r>
              <a:rPr lang="en-US" altLang="ko-KR" dirty="0" smtClean="0"/>
              <a:t>, </a:t>
            </a:r>
            <a:r>
              <a:rPr lang="ko-KR" altLang="en-US" dirty="0" smtClean="0"/>
              <a:t>남은 이틀 동안 프로젝트 발표 자료 제작 및 발표를 할 예정입니다</a:t>
            </a:r>
            <a:r>
              <a:rPr lang="en-US" altLang="ko-KR" dirty="0" smtClean="0"/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517DC67-E0B9-440B-A566-5D353FDF84DE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8907112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1/3/2025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1/3/2025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1/3/2025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1/3/2025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1/3/2025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1/3/2025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1/3/2025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6.png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BEE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3792200" y="934619"/>
            <a:ext cx="4266296" cy="890120"/>
            <a:chOff x="0" y="0"/>
            <a:chExt cx="759791" cy="194362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759791" cy="194362"/>
            </a:xfrm>
            <a:custGeom>
              <a:avLst/>
              <a:gdLst/>
              <a:ahLst/>
              <a:cxnLst/>
              <a:rect l="l" t="t" r="r" b="b"/>
              <a:pathLst>
                <a:path w="759791" h="194362">
                  <a:moveTo>
                    <a:pt x="97181" y="0"/>
                  </a:moveTo>
                  <a:lnTo>
                    <a:pt x="662610" y="0"/>
                  </a:lnTo>
                  <a:cubicBezTo>
                    <a:pt x="716282" y="0"/>
                    <a:pt x="759791" y="43509"/>
                    <a:pt x="759791" y="97181"/>
                  </a:cubicBezTo>
                  <a:lnTo>
                    <a:pt x="759791" y="97181"/>
                  </a:lnTo>
                  <a:cubicBezTo>
                    <a:pt x="759791" y="122955"/>
                    <a:pt x="749552" y="147673"/>
                    <a:pt x="731327" y="165898"/>
                  </a:cubicBezTo>
                  <a:cubicBezTo>
                    <a:pt x="713102" y="184123"/>
                    <a:pt x="688384" y="194362"/>
                    <a:pt x="662610" y="194362"/>
                  </a:cubicBezTo>
                  <a:lnTo>
                    <a:pt x="97181" y="194362"/>
                  </a:lnTo>
                  <a:cubicBezTo>
                    <a:pt x="71407" y="194362"/>
                    <a:pt x="46689" y="184123"/>
                    <a:pt x="28464" y="165898"/>
                  </a:cubicBezTo>
                  <a:cubicBezTo>
                    <a:pt x="10239" y="147673"/>
                    <a:pt x="0" y="122955"/>
                    <a:pt x="0" y="97181"/>
                  </a:cubicBezTo>
                  <a:lnTo>
                    <a:pt x="0" y="97181"/>
                  </a:lnTo>
                  <a:cubicBezTo>
                    <a:pt x="0" y="71407"/>
                    <a:pt x="10239" y="46689"/>
                    <a:pt x="28464" y="28464"/>
                  </a:cubicBezTo>
                  <a:cubicBezTo>
                    <a:pt x="46689" y="10239"/>
                    <a:pt x="71407" y="0"/>
                    <a:pt x="97181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759791" cy="23246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079"/>
                </a:lnSpc>
              </a:pPr>
              <a:endParaRPr/>
            </a:p>
          </p:txBody>
        </p:sp>
      </p:grpSp>
      <p:sp>
        <p:nvSpPr>
          <p:cNvPr id="5" name="TextBox 5"/>
          <p:cNvSpPr txBox="1"/>
          <p:nvPr/>
        </p:nvSpPr>
        <p:spPr>
          <a:xfrm>
            <a:off x="2743200" y="3869713"/>
            <a:ext cx="12801600" cy="170348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4647"/>
              </a:lnSpc>
              <a:spcBef>
                <a:spcPct val="0"/>
              </a:spcBef>
            </a:pPr>
            <a:r>
              <a:rPr lang="ko-KR" altLang="en-US" sz="10462" b="1" dirty="0" smtClean="0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먹으면서 관리하자</a:t>
            </a:r>
            <a:r>
              <a:rPr lang="en-US" altLang="ko-KR" sz="10462" b="1" dirty="0" smtClean="0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!</a:t>
            </a:r>
            <a:endParaRPr lang="en-US" sz="10462" b="1" dirty="0">
              <a:solidFill>
                <a:srgbClr val="000000"/>
              </a:solidFill>
              <a:latin typeface="Inter Bold"/>
              <a:ea typeface="Inter Bold"/>
              <a:cs typeface="Inter Bold"/>
              <a:sym typeface="Inter Bold"/>
            </a:endParaRPr>
          </a:p>
        </p:txBody>
      </p:sp>
      <p:sp>
        <p:nvSpPr>
          <p:cNvPr id="6" name="TextBox 6"/>
          <p:cNvSpPr txBox="1"/>
          <p:nvPr/>
        </p:nvSpPr>
        <p:spPr>
          <a:xfrm>
            <a:off x="1028700" y="7897080"/>
            <a:ext cx="2212388" cy="34227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2943"/>
              </a:lnSpc>
              <a:spcBef>
                <a:spcPct val="0"/>
              </a:spcBef>
            </a:pPr>
            <a:r>
              <a:rPr lang="ko-KR" altLang="en-US" sz="2102" b="1" dirty="0" err="1" smtClean="0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밥먹고하조</a:t>
            </a:r>
            <a:endParaRPr lang="en-US" sz="2102" b="1" dirty="0">
              <a:solidFill>
                <a:srgbClr val="000000"/>
              </a:solidFill>
              <a:latin typeface="Inter Bold"/>
              <a:ea typeface="Inter Bold"/>
              <a:cs typeface="Inter Bold"/>
              <a:sym typeface="Inter Bold"/>
            </a:endParaRPr>
          </a:p>
        </p:txBody>
      </p:sp>
      <p:sp>
        <p:nvSpPr>
          <p:cNvPr id="7" name="TextBox 7"/>
          <p:cNvSpPr txBox="1"/>
          <p:nvPr/>
        </p:nvSpPr>
        <p:spPr>
          <a:xfrm>
            <a:off x="14010285" y="1020607"/>
            <a:ext cx="3830126" cy="71814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2803"/>
              </a:lnSpc>
              <a:spcBef>
                <a:spcPct val="0"/>
              </a:spcBef>
            </a:pPr>
            <a:r>
              <a:rPr lang="en-US" sz="2600" b="1" dirty="0">
                <a:solidFill>
                  <a:srgbClr val="EBEEF0"/>
                </a:solidFill>
                <a:latin typeface="Inter Bold"/>
                <a:ea typeface="Inter Bold"/>
                <a:cs typeface="Inter Bold"/>
                <a:sym typeface="Inter Bold"/>
              </a:rPr>
              <a:t>Nutrition and Fitness Wellness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028699" y="8464852"/>
            <a:ext cx="3237739" cy="34342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2943"/>
              </a:lnSpc>
              <a:spcBef>
                <a:spcPct val="0"/>
              </a:spcBef>
            </a:pPr>
            <a:r>
              <a:rPr lang="en-US" altLang="ko-KR" sz="2102" dirty="0" smtClean="0">
                <a:solidFill>
                  <a:srgbClr val="000000"/>
                </a:solidFill>
                <a:latin typeface="Inter Light"/>
                <a:ea typeface="Inter Light"/>
                <a:cs typeface="Inter Light"/>
                <a:sym typeface="Inter Light"/>
              </a:rPr>
              <a:t>1</a:t>
            </a:r>
            <a:r>
              <a:rPr lang="ko-KR" altLang="en-US" sz="2102" dirty="0" smtClean="0">
                <a:solidFill>
                  <a:srgbClr val="000000"/>
                </a:solidFill>
                <a:latin typeface="Inter Light"/>
                <a:ea typeface="Inter Light"/>
                <a:cs typeface="Inter Light"/>
                <a:sym typeface="Inter Light"/>
              </a:rPr>
              <a:t>팀</a:t>
            </a:r>
            <a:endParaRPr lang="en-US" sz="2102" dirty="0">
              <a:solidFill>
                <a:srgbClr val="000000"/>
              </a:solidFill>
              <a:latin typeface="Inter Light"/>
              <a:ea typeface="Inter Light"/>
              <a:cs typeface="Inter Light"/>
              <a:sym typeface="Inter Light"/>
            </a:endParaRPr>
          </a:p>
        </p:txBody>
      </p:sp>
      <p:sp>
        <p:nvSpPr>
          <p:cNvPr id="9" name="TextBox 9"/>
          <p:cNvSpPr txBox="1"/>
          <p:nvPr/>
        </p:nvSpPr>
        <p:spPr>
          <a:xfrm>
            <a:off x="1028699" y="8902121"/>
            <a:ext cx="5225095" cy="33990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2943"/>
              </a:lnSpc>
              <a:spcBef>
                <a:spcPct val="0"/>
              </a:spcBef>
            </a:pPr>
            <a:r>
              <a:rPr lang="ko-KR" altLang="en-US" sz="2102" dirty="0" smtClean="0">
                <a:solidFill>
                  <a:srgbClr val="000000"/>
                </a:solidFill>
                <a:latin typeface="Inter Light"/>
                <a:ea typeface="Inter Light"/>
                <a:cs typeface="Inter Light"/>
                <a:sym typeface="Inter Light"/>
              </a:rPr>
              <a:t>이유리 </a:t>
            </a:r>
            <a:r>
              <a:rPr lang="ko-KR" altLang="en-US" sz="2102" dirty="0" err="1" smtClean="0">
                <a:solidFill>
                  <a:srgbClr val="000000"/>
                </a:solidFill>
                <a:latin typeface="Inter Light"/>
                <a:ea typeface="Inter Light"/>
                <a:cs typeface="Inter Light"/>
                <a:sym typeface="Inter Light"/>
              </a:rPr>
              <a:t>임병남</a:t>
            </a:r>
            <a:r>
              <a:rPr lang="ko-KR" altLang="en-US" sz="2102" dirty="0" smtClean="0">
                <a:solidFill>
                  <a:srgbClr val="000000"/>
                </a:solidFill>
                <a:latin typeface="Inter Light"/>
                <a:ea typeface="Inter Light"/>
                <a:cs typeface="Inter Light"/>
                <a:sym typeface="Inter Light"/>
              </a:rPr>
              <a:t> </a:t>
            </a:r>
            <a:r>
              <a:rPr lang="ko-KR" altLang="en-US" sz="2102" dirty="0" err="1" smtClean="0">
                <a:solidFill>
                  <a:srgbClr val="000000"/>
                </a:solidFill>
                <a:latin typeface="Inter Light"/>
                <a:ea typeface="Inter Light"/>
                <a:cs typeface="Inter Light"/>
                <a:sym typeface="Inter Light"/>
              </a:rPr>
              <a:t>조수연</a:t>
            </a:r>
            <a:r>
              <a:rPr lang="ko-KR" altLang="en-US" sz="2102" dirty="0" smtClean="0">
                <a:solidFill>
                  <a:srgbClr val="000000"/>
                </a:solidFill>
                <a:latin typeface="Inter Light"/>
                <a:ea typeface="Inter Light"/>
                <a:cs typeface="Inter Light"/>
                <a:sym typeface="Inter Light"/>
              </a:rPr>
              <a:t> </a:t>
            </a:r>
            <a:r>
              <a:rPr lang="ko-KR" altLang="en-US" sz="2102" dirty="0" err="1" smtClean="0">
                <a:solidFill>
                  <a:srgbClr val="000000"/>
                </a:solidFill>
                <a:latin typeface="Inter Light"/>
                <a:ea typeface="Inter Light"/>
                <a:cs typeface="Inter Light"/>
                <a:sym typeface="Inter Light"/>
              </a:rPr>
              <a:t>최현묵</a:t>
            </a:r>
            <a:endParaRPr lang="en-US" sz="2102" dirty="0">
              <a:solidFill>
                <a:srgbClr val="000000"/>
              </a:solidFill>
              <a:latin typeface="Inter Light"/>
              <a:ea typeface="Inter Light"/>
              <a:cs typeface="Inter Light"/>
              <a:sym typeface="Inter Light"/>
            </a:endParaRPr>
          </a:p>
        </p:txBody>
      </p:sp>
      <p:sp>
        <p:nvSpPr>
          <p:cNvPr id="10" name="TextBox 10"/>
          <p:cNvSpPr txBox="1"/>
          <p:nvPr/>
        </p:nvSpPr>
        <p:spPr>
          <a:xfrm>
            <a:off x="4267200" y="5828007"/>
            <a:ext cx="9753600" cy="41036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220"/>
              </a:lnSpc>
              <a:spcBef>
                <a:spcPct val="0"/>
              </a:spcBef>
            </a:pPr>
            <a:r>
              <a:rPr lang="ko-KR" altLang="en-US" sz="2300" dirty="0" smtClean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음식 이미지를 분류</a:t>
            </a:r>
            <a:r>
              <a:rPr lang="en-US" altLang="ko-KR" sz="2300" dirty="0" smtClean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, </a:t>
            </a:r>
            <a:r>
              <a:rPr lang="ko-KR" altLang="en-US" sz="2300" dirty="0" smtClean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개인 건강 관리</a:t>
            </a:r>
            <a:endParaRPr lang="en-US" sz="2300" dirty="0">
              <a:solidFill>
                <a:srgbClr val="000000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5"/>
          <p:cNvSpPr txBox="1"/>
          <p:nvPr/>
        </p:nvSpPr>
        <p:spPr>
          <a:xfrm>
            <a:off x="1720142" y="5193258"/>
            <a:ext cx="5756400" cy="125531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10481"/>
              </a:lnSpc>
              <a:spcBef>
                <a:spcPct val="0"/>
              </a:spcBef>
            </a:pPr>
            <a:r>
              <a:rPr lang="en-US" sz="7486" b="1">
                <a:solidFill>
                  <a:srgbClr val="EBEEF0"/>
                </a:solidFill>
                <a:latin typeface="Inter Bold"/>
                <a:ea typeface="Inter Bold"/>
                <a:cs typeface="Inter Bold"/>
                <a:sym typeface="Inter Bold"/>
              </a:rPr>
              <a:t>THANK YOU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BEE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extBox 21"/>
          <p:cNvSpPr txBox="1"/>
          <p:nvPr/>
        </p:nvSpPr>
        <p:spPr>
          <a:xfrm>
            <a:off x="13702553" y="7434048"/>
            <a:ext cx="4419600" cy="82118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>
            <a:defPPr>
              <a:defRPr lang="en-US"/>
            </a:defPPr>
            <a:lvl1pPr lvl="0">
              <a:lnSpc>
                <a:spcPts val="7500"/>
              </a:lnSpc>
              <a:defRPr sz="3000" b="1">
                <a:solidFill>
                  <a:srgbClr val="000000"/>
                </a:solidFill>
                <a:latin typeface="Inter Bold"/>
                <a:ea typeface="Inter Bold"/>
                <a:cs typeface="Inter Bold"/>
              </a:defRPr>
            </a:lvl1pPr>
          </a:lstStyle>
          <a:p>
            <a:r>
              <a:rPr lang="ko-KR" altLang="en-US" b="0" dirty="0" smtClean="0">
                <a:sym typeface="Source Han Sans KR"/>
              </a:rPr>
              <a:t>프로젝트 일정</a:t>
            </a:r>
            <a:endParaRPr lang="en-US" b="0" dirty="0">
              <a:sym typeface="Source Han Sans KR"/>
            </a:endParaRPr>
          </a:p>
        </p:txBody>
      </p:sp>
      <p:sp>
        <p:nvSpPr>
          <p:cNvPr id="29" name="TextBox 18"/>
          <p:cNvSpPr txBox="1"/>
          <p:nvPr/>
        </p:nvSpPr>
        <p:spPr>
          <a:xfrm>
            <a:off x="4244251" y="7472672"/>
            <a:ext cx="8862148" cy="81182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lvl="0">
              <a:lnSpc>
                <a:spcPts val="7500"/>
              </a:lnSpc>
            </a:pPr>
            <a:r>
              <a:rPr lang="en-US" altLang="ko-KR" sz="3000" b="1" dirty="0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PROJECT TIMELINE</a:t>
            </a:r>
          </a:p>
        </p:txBody>
      </p:sp>
      <p:sp>
        <p:nvSpPr>
          <p:cNvPr id="2" name="TextBox 2"/>
          <p:cNvSpPr txBox="1"/>
          <p:nvPr/>
        </p:nvSpPr>
        <p:spPr>
          <a:xfrm>
            <a:off x="13716000" y="2482220"/>
            <a:ext cx="4419600" cy="81054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>
            <a:defPPr>
              <a:defRPr lang="en-US"/>
            </a:defPPr>
            <a:lvl1pPr lvl="0">
              <a:lnSpc>
                <a:spcPts val="7500"/>
              </a:lnSpc>
              <a:defRPr sz="3000" b="1">
                <a:solidFill>
                  <a:srgbClr val="000000"/>
                </a:solidFill>
                <a:latin typeface="Inter Bold"/>
                <a:ea typeface="Inter Bold"/>
                <a:cs typeface="Inter Bold"/>
              </a:defRPr>
            </a:lvl1pPr>
          </a:lstStyle>
          <a:p>
            <a:r>
              <a:rPr lang="ko-KR" altLang="en-US" b="0" dirty="0">
                <a:sym typeface="Source Han Sans KR"/>
              </a:rPr>
              <a:t>프로젝트 소개</a:t>
            </a:r>
            <a:endParaRPr lang="en-US" b="0" dirty="0">
              <a:sym typeface="Source Han Sans KR"/>
            </a:endParaRPr>
          </a:p>
        </p:txBody>
      </p:sp>
      <p:sp>
        <p:nvSpPr>
          <p:cNvPr id="3" name="TextBox 3"/>
          <p:cNvSpPr txBox="1"/>
          <p:nvPr/>
        </p:nvSpPr>
        <p:spPr>
          <a:xfrm>
            <a:off x="13716000" y="3464737"/>
            <a:ext cx="4419600" cy="81785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>
            <a:defPPr>
              <a:defRPr lang="en-US"/>
            </a:defPPr>
            <a:lvl1pPr lvl="0">
              <a:lnSpc>
                <a:spcPts val="7500"/>
              </a:lnSpc>
              <a:defRPr sz="3000" b="1">
                <a:solidFill>
                  <a:srgbClr val="000000"/>
                </a:solidFill>
                <a:latin typeface="Inter Bold"/>
                <a:ea typeface="Inter Bold"/>
                <a:cs typeface="Inter Bold"/>
              </a:defRPr>
            </a:lvl1pPr>
          </a:lstStyle>
          <a:p>
            <a:r>
              <a:rPr lang="ko-KR" altLang="en-US" b="0" dirty="0">
                <a:sym typeface="Source Han Sans KR"/>
              </a:rPr>
              <a:t>주요 </a:t>
            </a:r>
            <a:r>
              <a:rPr lang="ko-KR" altLang="en-US" b="0" dirty="0" smtClean="0">
                <a:sym typeface="Source Han Sans KR"/>
              </a:rPr>
              <a:t>기능 및 기대 효과</a:t>
            </a:r>
            <a:endParaRPr lang="en-US" b="0" dirty="0">
              <a:sym typeface="Source Han Sans KR"/>
            </a:endParaRPr>
          </a:p>
        </p:txBody>
      </p:sp>
      <p:sp>
        <p:nvSpPr>
          <p:cNvPr id="4" name="TextBox 4"/>
          <p:cNvSpPr txBox="1"/>
          <p:nvPr/>
        </p:nvSpPr>
        <p:spPr>
          <a:xfrm>
            <a:off x="4257698" y="2491745"/>
            <a:ext cx="8848701" cy="96180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lvl="0">
              <a:lnSpc>
                <a:spcPts val="7500"/>
              </a:lnSpc>
            </a:pPr>
            <a:r>
              <a:rPr lang="en-US" sz="3000" b="1" dirty="0" smtClean="0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PROJECT INTRODUCTION</a:t>
            </a:r>
            <a:endParaRPr lang="en-US" sz="3000" b="1" u="none" strike="noStrike" dirty="0">
              <a:solidFill>
                <a:srgbClr val="000000"/>
              </a:solidFill>
              <a:latin typeface="Inter Bold"/>
              <a:ea typeface="Inter Bold"/>
              <a:cs typeface="Inter Bold"/>
              <a:sym typeface="Inter Bold"/>
            </a:endParaRPr>
          </a:p>
        </p:txBody>
      </p:sp>
      <p:sp>
        <p:nvSpPr>
          <p:cNvPr id="5" name="TextBox 5"/>
          <p:cNvSpPr txBox="1"/>
          <p:nvPr/>
        </p:nvSpPr>
        <p:spPr>
          <a:xfrm>
            <a:off x="4257698" y="3517926"/>
            <a:ext cx="8848701" cy="81182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7500"/>
              </a:lnSpc>
            </a:pPr>
            <a:r>
              <a:rPr lang="en-US" sz="3000" b="1" dirty="0" smtClean="0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KEY FEATURES AND </a:t>
            </a:r>
            <a:r>
              <a:rPr lang="en-US" altLang="ko-KR" sz="3000" b="1" dirty="0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EXPECTED </a:t>
            </a:r>
            <a:r>
              <a:rPr lang="en-US" altLang="ko-KR" sz="3000" b="1" dirty="0" smtClean="0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OUTCOMES</a:t>
            </a:r>
            <a:endParaRPr lang="en-US" altLang="ko-KR" sz="3000" b="1" dirty="0">
              <a:solidFill>
                <a:srgbClr val="000000"/>
              </a:solidFill>
              <a:latin typeface="Inter Bold"/>
              <a:ea typeface="Inter Bold"/>
              <a:cs typeface="Inter Bold"/>
              <a:sym typeface="Inter Bold"/>
            </a:endParaRPr>
          </a:p>
        </p:txBody>
      </p:sp>
      <p:sp>
        <p:nvSpPr>
          <p:cNvPr id="6" name="TextBox 6"/>
          <p:cNvSpPr txBox="1"/>
          <p:nvPr/>
        </p:nvSpPr>
        <p:spPr>
          <a:xfrm>
            <a:off x="1701185" y="2491745"/>
            <a:ext cx="1377960" cy="81182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7500"/>
              </a:lnSpc>
            </a:pPr>
            <a:r>
              <a:rPr lang="en-US" sz="3000" dirty="0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"/>
              </a:rPr>
              <a:t>01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701185" y="3473169"/>
            <a:ext cx="1343828" cy="81182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7500"/>
              </a:lnSpc>
            </a:pPr>
            <a:r>
              <a:rPr lang="en-US" sz="3000" dirty="0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"/>
              </a:rPr>
              <a:t>02</a:t>
            </a:r>
          </a:p>
        </p:txBody>
      </p:sp>
      <p:sp>
        <p:nvSpPr>
          <p:cNvPr id="8" name="AutoShape 8"/>
          <p:cNvSpPr/>
          <p:nvPr/>
        </p:nvSpPr>
        <p:spPr>
          <a:xfrm flipV="1">
            <a:off x="1485744" y="3572620"/>
            <a:ext cx="16802256" cy="0"/>
          </a:xfrm>
          <a:prstGeom prst="line">
            <a:avLst/>
          </a:prstGeom>
          <a:ln w="9525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9" name="AutoShape 9"/>
          <p:cNvSpPr/>
          <p:nvPr/>
        </p:nvSpPr>
        <p:spPr>
          <a:xfrm flipV="1">
            <a:off x="1485744" y="4560652"/>
            <a:ext cx="16802256" cy="0"/>
          </a:xfrm>
          <a:prstGeom prst="line">
            <a:avLst/>
          </a:prstGeom>
          <a:ln w="9525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0" name="AutoShape 10"/>
          <p:cNvSpPr/>
          <p:nvPr/>
        </p:nvSpPr>
        <p:spPr>
          <a:xfrm flipV="1">
            <a:off x="1485744" y="5548684"/>
            <a:ext cx="16802256" cy="0"/>
          </a:xfrm>
          <a:prstGeom prst="line">
            <a:avLst/>
          </a:prstGeom>
          <a:ln w="9525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1" name="AutoShape 11"/>
          <p:cNvSpPr/>
          <p:nvPr/>
        </p:nvSpPr>
        <p:spPr>
          <a:xfrm flipV="1">
            <a:off x="1485744" y="6536716"/>
            <a:ext cx="16802256" cy="0"/>
          </a:xfrm>
          <a:prstGeom prst="line">
            <a:avLst/>
          </a:prstGeom>
          <a:ln w="9525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2" name="AutoShape 12"/>
          <p:cNvSpPr/>
          <p:nvPr/>
        </p:nvSpPr>
        <p:spPr>
          <a:xfrm flipV="1">
            <a:off x="1485744" y="7524748"/>
            <a:ext cx="16802256" cy="0"/>
          </a:xfrm>
          <a:prstGeom prst="line">
            <a:avLst/>
          </a:prstGeom>
          <a:ln w="9525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3" name="TextBox 13"/>
          <p:cNvSpPr txBox="1"/>
          <p:nvPr/>
        </p:nvSpPr>
        <p:spPr>
          <a:xfrm>
            <a:off x="1701184" y="4454593"/>
            <a:ext cx="1377961" cy="81182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7500"/>
              </a:lnSpc>
            </a:pPr>
            <a:r>
              <a:rPr lang="en-US" sz="3000" dirty="0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"/>
              </a:rPr>
              <a:t>03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1701185" y="5436017"/>
            <a:ext cx="1384148" cy="81182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7500"/>
              </a:lnSpc>
            </a:pPr>
            <a:r>
              <a:rPr lang="en-US" sz="3000" dirty="0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"/>
              </a:rPr>
              <a:t>04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1701184" y="6417441"/>
            <a:ext cx="1343829" cy="81182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7500"/>
              </a:lnSpc>
            </a:pPr>
            <a:r>
              <a:rPr lang="en-US" sz="3000" dirty="0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"/>
              </a:rPr>
              <a:t>05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4257698" y="4394130"/>
            <a:ext cx="8848701" cy="96180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lvl="0">
              <a:lnSpc>
                <a:spcPts val="7500"/>
              </a:lnSpc>
            </a:pPr>
            <a:r>
              <a:rPr lang="en-US" sz="3000" b="1" dirty="0" smtClean="0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TECH STACK</a:t>
            </a:r>
            <a:endParaRPr lang="en-US" sz="3000" b="1" dirty="0">
              <a:solidFill>
                <a:srgbClr val="000000"/>
              </a:solidFill>
              <a:latin typeface="Inter Bold"/>
              <a:ea typeface="Inter Bold"/>
              <a:cs typeface="Inter Bold"/>
              <a:sym typeface="Inter Bold"/>
            </a:endParaRPr>
          </a:p>
        </p:txBody>
      </p:sp>
      <p:sp>
        <p:nvSpPr>
          <p:cNvPr id="19" name="TextBox 19"/>
          <p:cNvSpPr txBox="1"/>
          <p:nvPr/>
        </p:nvSpPr>
        <p:spPr>
          <a:xfrm>
            <a:off x="13716000" y="4454564"/>
            <a:ext cx="4419600" cy="82118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>
            <a:defPPr>
              <a:defRPr lang="en-US"/>
            </a:defPPr>
            <a:lvl1pPr lvl="0">
              <a:lnSpc>
                <a:spcPts val="7500"/>
              </a:lnSpc>
              <a:defRPr sz="3000" b="1">
                <a:solidFill>
                  <a:srgbClr val="000000"/>
                </a:solidFill>
                <a:latin typeface="Inter Bold"/>
                <a:ea typeface="Inter Bold"/>
                <a:cs typeface="Inter Bold"/>
              </a:defRPr>
            </a:lvl1pPr>
          </a:lstStyle>
          <a:p>
            <a:r>
              <a:rPr lang="ko-KR" altLang="en-US" b="0" dirty="0">
                <a:sym typeface="Source Han Sans KR"/>
              </a:rPr>
              <a:t>기술 스택</a:t>
            </a:r>
            <a:endParaRPr lang="en-US" b="0" dirty="0">
              <a:sym typeface="Source Han Sans KR"/>
            </a:endParaRPr>
          </a:p>
        </p:txBody>
      </p:sp>
      <p:sp>
        <p:nvSpPr>
          <p:cNvPr id="23" name="TextBox 18"/>
          <p:cNvSpPr txBox="1"/>
          <p:nvPr/>
        </p:nvSpPr>
        <p:spPr>
          <a:xfrm>
            <a:off x="4244251" y="5420311"/>
            <a:ext cx="8848701" cy="96180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lvl="0">
              <a:lnSpc>
                <a:spcPts val="7500"/>
              </a:lnSpc>
            </a:pPr>
            <a:r>
              <a:rPr lang="en-US" sz="3000" b="1" dirty="0" smtClean="0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WEB APPLICATION ARCHITECTURE</a:t>
            </a:r>
            <a:endParaRPr lang="en-US" sz="3000" b="1" dirty="0">
              <a:solidFill>
                <a:srgbClr val="000000"/>
              </a:solidFill>
              <a:latin typeface="Inter Bold"/>
              <a:ea typeface="Inter Bold"/>
              <a:cs typeface="Inter Bold"/>
              <a:sym typeface="Inter Bold"/>
            </a:endParaRPr>
          </a:p>
        </p:txBody>
      </p:sp>
      <p:sp>
        <p:nvSpPr>
          <p:cNvPr id="24" name="TextBox 21"/>
          <p:cNvSpPr txBox="1"/>
          <p:nvPr/>
        </p:nvSpPr>
        <p:spPr>
          <a:xfrm>
            <a:off x="13702553" y="5447725"/>
            <a:ext cx="4419600" cy="82118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>
            <a:defPPr>
              <a:defRPr lang="en-US"/>
            </a:defPPr>
            <a:lvl1pPr lvl="0">
              <a:lnSpc>
                <a:spcPts val="7500"/>
              </a:lnSpc>
              <a:defRPr sz="3000" b="1">
                <a:solidFill>
                  <a:srgbClr val="000000"/>
                </a:solidFill>
                <a:latin typeface="Inter Bold"/>
                <a:ea typeface="Inter Bold"/>
                <a:cs typeface="Inter Bold"/>
              </a:defRPr>
            </a:lvl1pPr>
          </a:lstStyle>
          <a:p>
            <a:r>
              <a:rPr lang="ko-KR" altLang="en-US" b="0" dirty="0" smtClean="0">
                <a:sym typeface="Source Han Sans KR"/>
              </a:rPr>
              <a:t>웹 애플리케이션 구조</a:t>
            </a:r>
            <a:endParaRPr lang="en-US" b="0" dirty="0">
              <a:sym typeface="Source Han Sans KR"/>
            </a:endParaRPr>
          </a:p>
        </p:txBody>
      </p:sp>
      <p:sp>
        <p:nvSpPr>
          <p:cNvPr id="22" name="TextBox 15"/>
          <p:cNvSpPr txBox="1"/>
          <p:nvPr/>
        </p:nvSpPr>
        <p:spPr>
          <a:xfrm>
            <a:off x="1701184" y="7398865"/>
            <a:ext cx="1343829" cy="81182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7500"/>
              </a:lnSpc>
            </a:pPr>
            <a:r>
              <a:rPr lang="en-US" sz="3000" dirty="0" smtClean="0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"/>
              </a:rPr>
              <a:t>06</a:t>
            </a:r>
            <a:endParaRPr lang="en-US" sz="3000" dirty="0">
              <a:solidFill>
                <a:srgbClr val="000000"/>
              </a:solidFill>
              <a:latin typeface="Inter Bold"/>
              <a:ea typeface="Inter Bold"/>
              <a:cs typeface="Inter Bold"/>
              <a:sym typeface="Inter"/>
            </a:endParaRPr>
          </a:p>
        </p:txBody>
      </p:sp>
      <p:sp>
        <p:nvSpPr>
          <p:cNvPr id="25" name="TextBox 18"/>
          <p:cNvSpPr txBox="1"/>
          <p:nvPr/>
        </p:nvSpPr>
        <p:spPr>
          <a:xfrm>
            <a:off x="4244251" y="6446492"/>
            <a:ext cx="8848701" cy="96180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lvl="0">
              <a:lnSpc>
                <a:spcPts val="7500"/>
              </a:lnSpc>
            </a:pPr>
            <a:r>
              <a:rPr lang="en-US" sz="3000" b="1" dirty="0" smtClean="0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PREVIEW OF THE WEB APPLICATION</a:t>
            </a:r>
            <a:endParaRPr lang="en-US" sz="3000" b="1" dirty="0">
              <a:solidFill>
                <a:srgbClr val="000000"/>
              </a:solidFill>
              <a:latin typeface="Inter Bold"/>
              <a:ea typeface="Inter Bold"/>
              <a:cs typeface="Inter Bold"/>
              <a:sym typeface="Inter Bold"/>
            </a:endParaRPr>
          </a:p>
        </p:txBody>
      </p:sp>
      <p:sp>
        <p:nvSpPr>
          <p:cNvPr id="26" name="TextBox 21"/>
          <p:cNvSpPr txBox="1"/>
          <p:nvPr/>
        </p:nvSpPr>
        <p:spPr>
          <a:xfrm>
            <a:off x="13702553" y="6440886"/>
            <a:ext cx="4419600" cy="82118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>
            <a:defPPr>
              <a:defRPr lang="en-US"/>
            </a:defPPr>
            <a:lvl1pPr lvl="0">
              <a:lnSpc>
                <a:spcPts val="7500"/>
              </a:lnSpc>
              <a:defRPr sz="3000" b="1">
                <a:solidFill>
                  <a:srgbClr val="000000"/>
                </a:solidFill>
                <a:latin typeface="Inter Bold"/>
                <a:ea typeface="Inter Bold"/>
                <a:cs typeface="Inter Bold"/>
              </a:defRPr>
            </a:lvl1pPr>
          </a:lstStyle>
          <a:p>
            <a:r>
              <a:rPr lang="ko-KR" altLang="en-US" b="0" dirty="0" smtClean="0">
                <a:sym typeface="Source Han Sans KR"/>
              </a:rPr>
              <a:t>웹 서비스 화면 예상도</a:t>
            </a:r>
            <a:endParaRPr lang="en-US" b="0" dirty="0">
              <a:sym typeface="Source Han Sans KR"/>
            </a:endParaRPr>
          </a:p>
        </p:txBody>
      </p:sp>
      <p:sp>
        <p:nvSpPr>
          <p:cNvPr id="27" name="AutoShape 12"/>
          <p:cNvSpPr/>
          <p:nvPr/>
        </p:nvSpPr>
        <p:spPr>
          <a:xfrm flipV="1">
            <a:off x="1485744" y="8512780"/>
            <a:ext cx="16802256" cy="0"/>
          </a:xfrm>
          <a:prstGeom prst="line">
            <a:avLst/>
          </a:prstGeom>
          <a:ln w="9525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BEE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" name="그룹 27"/>
          <p:cNvGrpSpPr/>
          <p:nvPr/>
        </p:nvGrpSpPr>
        <p:grpSpPr>
          <a:xfrm>
            <a:off x="4377858" y="4914900"/>
            <a:ext cx="2124596" cy="2124593"/>
            <a:chOff x="3505198" y="4077964"/>
            <a:chExt cx="2124596" cy="2124593"/>
          </a:xfrm>
        </p:grpSpPr>
        <p:grpSp>
          <p:nvGrpSpPr>
            <p:cNvPr id="4" name="Group 4"/>
            <p:cNvGrpSpPr/>
            <p:nvPr/>
          </p:nvGrpSpPr>
          <p:grpSpPr>
            <a:xfrm>
              <a:off x="3505200" y="4077964"/>
              <a:ext cx="2124593" cy="2124593"/>
              <a:chOff x="0" y="0"/>
              <a:chExt cx="812800" cy="812800"/>
            </a:xfrm>
          </p:grpSpPr>
          <p:sp>
            <p:nvSpPr>
              <p:cNvPr id="5" name="Freeform 5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 cap="sq">
                <a:noFill/>
                <a:prstDash val="solid"/>
                <a:miter/>
              </a:ln>
            </p:spPr>
            <p:txBody>
              <a:bodyPr/>
              <a:lstStyle/>
              <a:p>
                <a:endParaRPr lang="ko-KR" altLang="en-US"/>
              </a:p>
            </p:txBody>
          </p:sp>
          <p:sp>
            <p:nvSpPr>
              <p:cNvPr id="6" name="TextBox 6"/>
              <p:cNvSpPr txBox="1"/>
              <p:nvPr/>
            </p:nvSpPr>
            <p:spPr>
              <a:xfrm>
                <a:off x="76200" y="38100"/>
                <a:ext cx="660400" cy="6985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3079"/>
                  </a:lnSpc>
                </a:pPr>
                <a:endParaRPr sz="2000"/>
              </a:p>
            </p:txBody>
          </p:sp>
        </p:grpSp>
        <p:sp>
          <p:nvSpPr>
            <p:cNvPr id="14" name="TextBox 14"/>
            <p:cNvSpPr txBox="1"/>
            <p:nvPr/>
          </p:nvSpPr>
          <p:spPr>
            <a:xfrm>
              <a:off x="3505198" y="4951348"/>
              <a:ext cx="2124596" cy="641201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algn="ctr">
                <a:lnSpc>
                  <a:spcPts val="2520"/>
                </a:lnSpc>
                <a:spcBef>
                  <a:spcPct val="0"/>
                </a:spcBef>
              </a:pPr>
              <a:r>
                <a:rPr lang="en-US" altLang="ko-KR" sz="2400" b="1" dirty="0">
                  <a:solidFill>
                    <a:srgbClr val="EBEEF0"/>
                  </a:solidFill>
                  <a:latin typeface="Inter Semi-Bold"/>
                  <a:ea typeface="Inter Semi-Bold"/>
                  <a:cs typeface="Inter Semi-Bold"/>
                  <a:sym typeface="Inter Semi-Bold"/>
                </a:rPr>
                <a:t>Nutrient</a:t>
              </a:r>
              <a:r>
                <a:rPr lang="ko-KR" altLang="en-US" sz="2400" b="1" dirty="0">
                  <a:solidFill>
                    <a:srgbClr val="EBEEF0"/>
                  </a:solidFill>
                  <a:latin typeface="Inter Semi-Bold"/>
                  <a:ea typeface="Inter Semi-Bold"/>
                  <a:cs typeface="Inter Semi-Bold"/>
                  <a:sym typeface="Inter Semi-Bold"/>
                </a:rPr>
                <a:t> </a:t>
              </a:r>
              <a:r>
                <a:rPr lang="en-US" altLang="ko-KR" sz="2400" b="1" dirty="0">
                  <a:solidFill>
                    <a:srgbClr val="EBEEF0"/>
                  </a:solidFill>
                  <a:latin typeface="Inter Semi-Bold"/>
                  <a:ea typeface="Inter Semi-Bold"/>
                  <a:cs typeface="Inter Semi-Bold"/>
                  <a:sym typeface="Inter Semi-Bold"/>
                </a:rPr>
                <a:t>Management</a:t>
              </a:r>
            </a:p>
          </p:txBody>
        </p:sp>
      </p:grpSp>
      <p:grpSp>
        <p:nvGrpSpPr>
          <p:cNvPr id="30" name="그룹 29"/>
          <p:cNvGrpSpPr/>
          <p:nvPr/>
        </p:nvGrpSpPr>
        <p:grpSpPr>
          <a:xfrm>
            <a:off x="11771281" y="4914900"/>
            <a:ext cx="2138862" cy="2124593"/>
            <a:chOff x="12911081" y="4077964"/>
            <a:chExt cx="2138862" cy="2124593"/>
          </a:xfrm>
        </p:grpSpPr>
        <p:grpSp>
          <p:nvGrpSpPr>
            <p:cNvPr id="7" name="Group 7"/>
            <p:cNvGrpSpPr/>
            <p:nvPr/>
          </p:nvGrpSpPr>
          <p:grpSpPr>
            <a:xfrm>
              <a:off x="12918216" y="4077964"/>
              <a:ext cx="2124593" cy="2124593"/>
              <a:chOff x="0" y="0"/>
              <a:chExt cx="812800" cy="812800"/>
            </a:xfrm>
          </p:grpSpPr>
          <p:sp>
            <p:nvSpPr>
              <p:cNvPr id="8" name="Freeform 8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 cap="sq">
                <a:noFill/>
                <a:prstDash val="solid"/>
                <a:miter/>
              </a:ln>
            </p:spPr>
            <p:txBody>
              <a:bodyPr/>
              <a:lstStyle/>
              <a:p>
                <a:endParaRPr lang="ko-KR" altLang="en-US"/>
              </a:p>
            </p:txBody>
          </p:sp>
          <p:sp>
            <p:nvSpPr>
              <p:cNvPr id="9" name="TextBox 9"/>
              <p:cNvSpPr txBox="1"/>
              <p:nvPr/>
            </p:nvSpPr>
            <p:spPr>
              <a:xfrm>
                <a:off x="76200" y="38100"/>
                <a:ext cx="660400" cy="6985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3079"/>
                  </a:lnSpc>
                </a:pPr>
                <a:endParaRPr sz="2000"/>
              </a:p>
            </p:txBody>
          </p:sp>
        </p:grpSp>
        <p:sp>
          <p:nvSpPr>
            <p:cNvPr id="15" name="TextBox 15"/>
            <p:cNvSpPr txBox="1"/>
            <p:nvPr/>
          </p:nvSpPr>
          <p:spPr>
            <a:xfrm>
              <a:off x="12911081" y="4951348"/>
              <a:ext cx="2138862" cy="320601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algn="ctr">
                <a:lnSpc>
                  <a:spcPts val="2520"/>
                </a:lnSpc>
                <a:spcBef>
                  <a:spcPct val="0"/>
                </a:spcBef>
              </a:pPr>
              <a:r>
                <a:rPr lang="en-US" sz="2400" b="1" dirty="0">
                  <a:solidFill>
                    <a:srgbClr val="EBEEF0"/>
                  </a:solidFill>
                  <a:latin typeface="Inter Semi-Bold"/>
                  <a:ea typeface="Inter Semi-Bold"/>
                  <a:cs typeface="Inter Semi-Bold"/>
                  <a:sym typeface="Inter Semi-Bold"/>
                </a:rPr>
                <a:t>Fitness</a:t>
              </a:r>
            </a:p>
          </p:txBody>
        </p:sp>
      </p:grpSp>
      <p:grpSp>
        <p:nvGrpSpPr>
          <p:cNvPr id="29" name="그룹 28"/>
          <p:cNvGrpSpPr/>
          <p:nvPr/>
        </p:nvGrpSpPr>
        <p:grpSpPr>
          <a:xfrm>
            <a:off x="8074570" y="2513304"/>
            <a:ext cx="2124594" cy="2124593"/>
            <a:chOff x="8211707" y="4077964"/>
            <a:chExt cx="2124594" cy="2124593"/>
          </a:xfrm>
        </p:grpSpPr>
        <p:grpSp>
          <p:nvGrpSpPr>
            <p:cNvPr id="10" name="Group 10"/>
            <p:cNvGrpSpPr/>
            <p:nvPr/>
          </p:nvGrpSpPr>
          <p:grpSpPr>
            <a:xfrm>
              <a:off x="8211708" y="4077964"/>
              <a:ext cx="2124593" cy="2124593"/>
              <a:chOff x="0" y="0"/>
              <a:chExt cx="812800" cy="812800"/>
            </a:xfrm>
          </p:grpSpPr>
          <p:sp>
            <p:nvSpPr>
              <p:cNvPr id="11" name="Freeform 11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 cap="sq">
                <a:noFill/>
                <a:prstDash val="solid"/>
                <a:miter/>
              </a:ln>
            </p:spPr>
            <p:txBody>
              <a:bodyPr/>
              <a:lstStyle/>
              <a:p>
                <a:endParaRPr lang="ko-KR" altLang="en-US"/>
              </a:p>
            </p:txBody>
          </p:sp>
          <p:sp>
            <p:nvSpPr>
              <p:cNvPr id="12" name="TextBox 12"/>
              <p:cNvSpPr txBox="1"/>
              <p:nvPr/>
            </p:nvSpPr>
            <p:spPr>
              <a:xfrm>
                <a:off x="76200" y="38100"/>
                <a:ext cx="660400" cy="6985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3079"/>
                  </a:lnSpc>
                </a:pPr>
                <a:endParaRPr sz="2000"/>
              </a:p>
            </p:txBody>
          </p:sp>
        </p:grpSp>
        <p:sp>
          <p:nvSpPr>
            <p:cNvPr id="16" name="TextBox 16"/>
            <p:cNvSpPr txBox="1"/>
            <p:nvPr/>
          </p:nvSpPr>
          <p:spPr>
            <a:xfrm>
              <a:off x="8211707" y="4979959"/>
              <a:ext cx="2124594" cy="320601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algn="ctr">
                <a:lnSpc>
                  <a:spcPts val="2520"/>
                </a:lnSpc>
                <a:spcBef>
                  <a:spcPct val="0"/>
                </a:spcBef>
              </a:pPr>
              <a:r>
                <a:rPr lang="en-US" sz="2400" b="1" dirty="0">
                  <a:solidFill>
                    <a:srgbClr val="EBEEF0"/>
                  </a:solidFill>
                  <a:latin typeface="Inter Semi-Bold"/>
                  <a:ea typeface="Inter Semi-Bold"/>
                  <a:cs typeface="Inter Semi-Bold"/>
                  <a:sym typeface="Inter Semi-Bold"/>
                </a:rPr>
                <a:t>Food</a:t>
              </a:r>
            </a:p>
          </p:txBody>
        </p:sp>
      </p:grpSp>
      <p:pic>
        <p:nvPicPr>
          <p:cNvPr id="24" name="그림 2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042809" y="4077964"/>
            <a:ext cx="3245191" cy="6209036"/>
          </a:xfrm>
          <a:prstGeom prst="rect">
            <a:avLst/>
          </a:prstGeom>
        </p:spPr>
      </p:pic>
      <p:sp>
        <p:nvSpPr>
          <p:cNvPr id="34" name="TextBox 12"/>
          <p:cNvSpPr txBox="1"/>
          <p:nvPr/>
        </p:nvSpPr>
        <p:spPr>
          <a:xfrm>
            <a:off x="4350964" y="7420274"/>
            <a:ext cx="2151489" cy="32060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ctr">
              <a:lnSpc>
                <a:spcPts val="2520"/>
              </a:lnSpc>
              <a:spcBef>
                <a:spcPct val="0"/>
              </a:spcBef>
            </a:pPr>
            <a:r>
              <a:rPr lang="ko-KR" altLang="en-US" sz="2400" b="1" dirty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영양소 관리</a:t>
            </a:r>
            <a:endParaRPr lang="en-US" sz="2400" b="1" u="none" strike="noStrike" dirty="0">
              <a:solidFill>
                <a:srgbClr val="000000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</p:txBody>
      </p:sp>
      <p:sp>
        <p:nvSpPr>
          <p:cNvPr id="35" name="TextBox 12"/>
          <p:cNvSpPr txBox="1"/>
          <p:nvPr/>
        </p:nvSpPr>
        <p:spPr>
          <a:xfrm>
            <a:off x="11764967" y="7420274"/>
            <a:ext cx="2151489" cy="32060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ctr">
              <a:lnSpc>
                <a:spcPts val="2520"/>
              </a:lnSpc>
              <a:spcBef>
                <a:spcPct val="0"/>
              </a:spcBef>
            </a:pPr>
            <a:r>
              <a:rPr lang="ko-KR" altLang="en-US" sz="2400" b="1" dirty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운동 추천</a:t>
            </a:r>
            <a:endParaRPr lang="en-US" sz="2400" b="1" u="none" strike="noStrike" dirty="0">
              <a:solidFill>
                <a:srgbClr val="000000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</p:txBody>
      </p:sp>
      <p:sp>
        <p:nvSpPr>
          <p:cNvPr id="36" name="TextBox 12"/>
          <p:cNvSpPr txBox="1"/>
          <p:nvPr/>
        </p:nvSpPr>
        <p:spPr>
          <a:xfrm>
            <a:off x="8057965" y="5018678"/>
            <a:ext cx="2151489" cy="64120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ctr">
              <a:lnSpc>
                <a:spcPts val="2520"/>
              </a:lnSpc>
              <a:spcBef>
                <a:spcPct val="0"/>
              </a:spcBef>
            </a:pPr>
            <a:r>
              <a:rPr lang="ko-KR" altLang="en-US" sz="2400" b="1" u="none" strike="noStrike" dirty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레시피 및 재료 추천서비스</a:t>
            </a:r>
            <a:endParaRPr lang="en-US" sz="2400" b="1" u="none" strike="noStrike" dirty="0">
              <a:solidFill>
                <a:srgbClr val="000000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</p:txBody>
      </p:sp>
      <p:cxnSp>
        <p:nvCxnSpPr>
          <p:cNvPr id="38" name="직선 연결선 37"/>
          <p:cNvCxnSpPr/>
          <p:nvPr/>
        </p:nvCxnSpPr>
        <p:spPr>
          <a:xfrm>
            <a:off x="4563592" y="7837033"/>
            <a:ext cx="1726232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직선 연결선 44"/>
          <p:cNvCxnSpPr/>
          <p:nvPr/>
        </p:nvCxnSpPr>
        <p:spPr>
          <a:xfrm>
            <a:off x="11977595" y="7837033"/>
            <a:ext cx="1726232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직선 연결선 45"/>
          <p:cNvCxnSpPr/>
          <p:nvPr/>
        </p:nvCxnSpPr>
        <p:spPr>
          <a:xfrm>
            <a:off x="8273752" y="5977196"/>
            <a:ext cx="193886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TextBox 12"/>
          <p:cNvSpPr txBox="1"/>
          <p:nvPr/>
        </p:nvSpPr>
        <p:spPr>
          <a:xfrm>
            <a:off x="4022311" y="8056703"/>
            <a:ext cx="2835690" cy="123110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ctr">
              <a:spcBef>
                <a:spcPct val="0"/>
              </a:spcBef>
            </a:pPr>
            <a:r>
              <a:rPr lang="ko-KR" altLang="en-US" sz="2000" dirty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개인이 먹은 음식들의 영양소 정보 이용</a:t>
            </a:r>
            <a:endParaRPr lang="en-US" altLang="ko-KR" sz="2000" dirty="0">
              <a:solidFill>
                <a:srgbClr val="000000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  <a:p>
            <a:pPr marL="0" lvl="0" indent="0" algn="ctr">
              <a:spcBef>
                <a:spcPct val="0"/>
              </a:spcBef>
            </a:pPr>
            <a:endParaRPr lang="en-US" altLang="ko-KR" sz="2000" dirty="0">
              <a:solidFill>
                <a:srgbClr val="000000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  <a:p>
            <a:pPr marL="0" lvl="0" indent="0" algn="ctr">
              <a:spcBef>
                <a:spcPct val="0"/>
              </a:spcBef>
            </a:pPr>
            <a:r>
              <a:rPr lang="ko-KR" altLang="en-US" sz="2000" dirty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필요한 영양소 확인 및 추천</a:t>
            </a:r>
            <a:endParaRPr lang="en-US" altLang="ko-KR" sz="2000" dirty="0">
              <a:solidFill>
                <a:srgbClr val="000000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</p:txBody>
      </p:sp>
      <p:sp>
        <p:nvSpPr>
          <p:cNvPr id="49" name="TextBox 12"/>
          <p:cNvSpPr txBox="1"/>
          <p:nvPr/>
        </p:nvSpPr>
        <p:spPr>
          <a:xfrm>
            <a:off x="11557529" y="8056703"/>
            <a:ext cx="2539472" cy="123110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ctr">
              <a:spcBef>
                <a:spcPct val="0"/>
              </a:spcBef>
            </a:pPr>
            <a:r>
              <a:rPr lang="ko-KR" altLang="en-US" sz="2000" dirty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개인정보 활용</a:t>
            </a:r>
            <a:endParaRPr lang="en-US" altLang="ko-KR" sz="2000" dirty="0">
              <a:solidFill>
                <a:srgbClr val="000000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  <a:p>
            <a:pPr marL="0" lvl="0" indent="0" algn="ctr">
              <a:spcBef>
                <a:spcPct val="0"/>
              </a:spcBef>
            </a:pPr>
            <a:endParaRPr lang="en-US" altLang="ko-KR" sz="2000" dirty="0">
              <a:solidFill>
                <a:srgbClr val="000000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  <a:p>
            <a:pPr marL="0" lvl="0" indent="0" algn="ctr">
              <a:spcBef>
                <a:spcPct val="0"/>
              </a:spcBef>
            </a:pPr>
            <a:r>
              <a:rPr lang="ko-KR" altLang="en-US" sz="2000" u="none" strike="noStrike" dirty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해당 사용자에게 적합한 운동 방법</a:t>
            </a:r>
            <a:r>
              <a:rPr lang="en-US" altLang="ko-KR" sz="2000" u="none" strike="noStrike" dirty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/</a:t>
            </a:r>
            <a:r>
              <a:rPr lang="ko-KR" altLang="en-US" sz="2000" u="none" strike="noStrike" dirty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효과 제공</a:t>
            </a:r>
            <a:endParaRPr lang="en-US" sz="2000" u="none" strike="noStrike" dirty="0">
              <a:solidFill>
                <a:srgbClr val="000000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</p:txBody>
      </p:sp>
      <p:sp>
        <p:nvSpPr>
          <p:cNvPr id="50" name="TextBox 12"/>
          <p:cNvSpPr txBox="1"/>
          <p:nvPr/>
        </p:nvSpPr>
        <p:spPr>
          <a:xfrm>
            <a:off x="7745000" y="6350495"/>
            <a:ext cx="2969466" cy="153888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ctr">
              <a:spcBef>
                <a:spcPct val="0"/>
              </a:spcBef>
            </a:pPr>
            <a:r>
              <a:rPr lang="ko-KR" altLang="en-US" sz="2000" dirty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외국인 대상 이미지 기반</a:t>
            </a:r>
            <a:endParaRPr lang="en-US" altLang="ko-KR" sz="2000" dirty="0">
              <a:solidFill>
                <a:srgbClr val="000000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  <a:p>
            <a:pPr marL="0" lvl="0" indent="0" algn="ctr">
              <a:spcBef>
                <a:spcPct val="0"/>
              </a:spcBef>
            </a:pPr>
            <a:r>
              <a:rPr lang="ko-KR" altLang="en-US" sz="2000" dirty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레시피</a:t>
            </a:r>
            <a:r>
              <a:rPr lang="en-US" altLang="ko-KR" sz="2000" dirty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/</a:t>
            </a:r>
            <a:r>
              <a:rPr lang="ko-KR" altLang="en-US" sz="2000" dirty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재료  제공 서비스</a:t>
            </a:r>
            <a:endParaRPr lang="en-US" altLang="ko-KR" sz="2000" dirty="0">
              <a:solidFill>
                <a:srgbClr val="000000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  <a:p>
            <a:pPr marL="0" lvl="0" indent="0" algn="ctr">
              <a:spcBef>
                <a:spcPct val="0"/>
              </a:spcBef>
            </a:pPr>
            <a:endParaRPr lang="en-US" altLang="ko-KR" sz="2000" dirty="0">
              <a:solidFill>
                <a:srgbClr val="000000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  <a:p>
            <a:pPr marL="0" lvl="0" indent="0" algn="ctr">
              <a:spcBef>
                <a:spcPct val="0"/>
              </a:spcBef>
            </a:pPr>
            <a:r>
              <a:rPr lang="ko-KR" altLang="en-US" sz="2000" dirty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모든 사용자 대상</a:t>
            </a:r>
            <a:endParaRPr lang="en-US" altLang="ko-KR" sz="2000" dirty="0">
              <a:solidFill>
                <a:srgbClr val="000000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  <a:p>
            <a:pPr marL="0" lvl="0" indent="0" algn="ctr">
              <a:spcBef>
                <a:spcPct val="0"/>
              </a:spcBef>
            </a:pPr>
            <a:r>
              <a:rPr lang="ko-KR" altLang="en-US" sz="2000" dirty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레시피</a:t>
            </a:r>
            <a:r>
              <a:rPr lang="en-US" altLang="ko-KR" sz="2000" dirty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/</a:t>
            </a:r>
            <a:r>
              <a:rPr lang="ko-KR" altLang="en-US" sz="2000" dirty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재료 추천 서비스</a:t>
            </a:r>
            <a:endParaRPr lang="en-US" altLang="ko-KR" sz="2000" dirty="0">
              <a:solidFill>
                <a:srgbClr val="000000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</p:txBody>
      </p:sp>
      <p:sp>
        <p:nvSpPr>
          <p:cNvPr id="33" name="TextBox 7"/>
          <p:cNvSpPr txBox="1"/>
          <p:nvPr/>
        </p:nvSpPr>
        <p:spPr>
          <a:xfrm>
            <a:off x="1028700" y="971550"/>
            <a:ext cx="6286500" cy="53860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lvl="0">
              <a:lnSpc>
                <a:spcPts val="4200"/>
              </a:lnSpc>
              <a:spcBef>
                <a:spcPct val="0"/>
              </a:spcBef>
            </a:pPr>
            <a:r>
              <a:rPr lang="en-US" sz="3500" b="1" dirty="0">
                <a:solidFill>
                  <a:srgbClr val="000000"/>
                </a:solidFill>
                <a:latin typeface="Source Han Sans KR Bold" panose="020B0600000101010101" charset="-127"/>
                <a:ea typeface="Source Han Sans KR Bold" panose="020B0600000101010101" charset="-127"/>
                <a:cs typeface="Inter Bold"/>
                <a:sym typeface="Inter Bold"/>
              </a:rPr>
              <a:t>PROJECT INTRODUCTION</a:t>
            </a:r>
            <a:endParaRPr lang="en-US" sz="3500" b="1" u="none" strike="noStrike" dirty="0">
              <a:solidFill>
                <a:srgbClr val="000000"/>
              </a:solidFill>
              <a:latin typeface="Source Han Sans KR Bold" panose="020B0600000101010101" charset="-127"/>
              <a:ea typeface="Source Han Sans KR Bold" panose="020B0600000101010101" charset="-127"/>
              <a:cs typeface="Inter Bold"/>
              <a:sym typeface="Inter Bold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952875"/>
            <a:ext cx="3571875" cy="6334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141305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BEE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AutoShape 3"/>
          <p:cNvSpPr/>
          <p:nvPr/>
        </p:nvSpPr>
        <p:spPr>
          <a:xfrm>
            <a:off x="0" y="2416586"/>
            <a:ext cx="18288000" cy="0"/>
          </a:xfrm>
          <a:prstGeom prst="line">
            <a:avLst/>
          </a:prstGeom>
          <a:ln w="9525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6" name="Freeform 6"/>
          <p:cNvSpPr/>
          <p:nvPr/>
        </p:nvSpPr>
        <p:spPr>
          <a:xfrm>
            <a:off x="1369085" y="1922344"/>
            <a:ext cx="3619500" cy="913401"/>
          </a:xfrm>
          <a:custGeom>
            <a:avLst/>
            <a:gdLst/>
            <a:ahLst/>
            <a:cxnLst/>
            <a:rect l="l" t="t" r="r" b="b"/>
            <a:pathLst>
              <a:path w="812800" h="148938">
                <a:moveTo>
                  <a:pt x="74469" y="0"/>
                </a:moveTo>
                <a:lnTo>
                  <a:pt x="738331" y="0"/>
                </a:lnTo>
                <a:cubicBezTo>
                  <a:pt x="758081" y="0"/>
                  <a:pt x="777023" y="7846"/>
                  <a:pt x="790988" y="21811"/>
                </a:cubicBezTo>
                <a:cubicBezTo>
                  <a:pt x="804954" y="35777"/>
                  <a:pt x="812800" y="54719"/>
                  <a:pt x="812800" y="74469"/>
                </a:cubicBezTo>
                <a:lnTo>
                  <a:pt x="812800" y="74469"/>
                </a:lnTo>
                <a:cubicBezTo>
                  <a:pt x="812800" y="115597"/>
                  <a:pt x="779459" y="148938"/>
                  <a:pt x="738331" y="148938"/>
                </a:cubicBezTo>
                <a:lnTo>
                  <a:pt x="74469" y="148938"/>
                </a:lnTo>
                <a:cubicBezTo>
                  <a:pt x="54719" y="148938"/>
                  <a:pt x="35777" y="141092"/>
                  <a:pt x="21811" y="127127"/>
                </a:cubicBezTo>
                <a:cubicBezTo>
                  <a:pt x="7846" y="113161"/>
                  <a:pt x="0" y="94219"/>
                  <a:pt x="0" y="74469"/>
                </a:cubicBezTo>
                <a:lnTo>
                  <a:pt x="0" y="74469"/>
                </a:lnTo>
                <a:cubicBezTo>
                  <a:pt x="0" y="54719"/>
                  <a:pt x="7846" y="35777"/>
                  <a:pt x="21811" y="21811"/>
                </a:cubicBezTo>
                <a:cubicBezTo>
                  <a:pt x="35777" y="7846"/>
                  <a:pt x="54719" y="0"/>
                  <a:pt x="74469" y="0"/>
                </a:cubicBezTo>
                <a:close/>
              </a:path>
            </a:pathLst>
          </a:custGeom>
          <a:solidFill>
            <a:srgbClr val="000000"/>
          </a:solidFill>
        </p:spPr>
        <p:txBody>
          <a:bodyPr/>
          <a:lstStyle/>
          <a:p>
            <a:endParaRPr lang="ko-KR" altLang="en-US"/>
          </a:p>
        </p:txBody>
      </p:sp>
      <p:sp>
        <p:nvSpPr>
          <p:cNvPr id="7" name="TextBox 7"/>
          <p:cNvSpPr txBox="1"/>
          <p:nvPr/>
        </p:nvSpPr>
        <p:spPr>
          <a:xfrm>
            <a:off x="1635785" y="2124312"/>
            <a:ext cx="3086100" cy="565499"/>
          </a:xfrm>
          <a:prstGeom prst="rect">
            <a:avLst/>
          </a:prstGeom>
        </p:spPr>
        <p:txBody>
          <a:bodyPr lIns="50800" tIns="50800" rIns="50800" bIns="50800" rtlCol="0" anchor="ctr"/>
          <a:lstStyle/>
          <a:p>
            <a:pPr algn="ctr">
              <a:lnSpc>
                <a:spcPts val="2800"/>
              </a:lnSpc>
            </a:pPr>
            <a:endParaRPr/>
          </a:p>
        </p:txBody>
      </p:sp>
      <p:sp>
        <p:nvSpPr>
          <p:cNvPr id="8" name="TextBox 8"/>
          <p:cNvSpPr txBox="1"/>
          <p:nvPr/>
        </p:nvSpPr>
        <p:spPr>
          <a:xfrm>
            <a:off x="1804705" y="2071267"/>
            <a:ext cx="2748260" cy="615553"/>
          </a:xfrm>
          <a:prstGeom prst="rect">
            <a:avLst/>
          </a:prstGeom>
        </p:spPr>
        <p:txBody>
          <a:bodyPr wrap="square" lIns="0" tIns="0" rIns="0" bIns="0" rtlCol="0" anchor="ctr">
            <a:spAutoFit/>
          </a:bodyPr>
          <a:lstStyle/>
          <a:p>
            <a:pPr marL="0" lvl="0" indent="0" algn="ctr">
              <a:spcBef>
                <a:spcPct val="0"/>
              </a:spcBef>
            </a:pPr>
            <a:r>
              <a:rPr lang="ko-KR" altLang="en-US" sz="2000" b="1" dirty="0">
                <a:solidFill>
                  <a:schemeClr val="bg1"/>
                </a:solidFill>
                <a:latin typeface="Source Han Sans KR Bold" panose="020B0600000101010101" charset="-127"/>
                <a:ea typeface="Source Han Sans KR Bold" panose="020B0600000101010101" charset="-127"/>
              </a:rPr>
              <a:t>외국인들을 위한 재료 및 레시피 제공 서비스</a:t>
            </a:r>
            <a:endParaRPr lang="en-US" sz="2000" b="1" dirty="0">
              <a:solidFill>
                <a:schemeClr val="bg1"/>
              </a:solidFill>
              <a:latin typeface="Source Han Sans KR Bold" panose="020B0600000101010101" charset="-127"/>
              <a:ea typeface="Source Han Sans KR Bold" panose="020B0600000101010101" charset="-127"/>
              <a:cs typeface="Source Han Sans KR Bold"/>
              <a:sym typeface="Source Han Sans KR Bold"/>
            </a:endParaRPr>
          </a:p>
        </p:txBody>
      </p:sp>
      <p:sp>
        <p:nvSpPr>
          <p:cNvPr id="11" name="Freeform 11"/>
          <p:cNvSpPr/>
          <p:nvPr/>
        </p:nvSpPr>
        <p:spPr>
          <a:xfrm>
            <a:off x="7332993" y="1922344"/>
            <a:ext cx="3619500" cy="913401"/>
          </a:xfrm>
          <a:custGeom>
            <a:avLst/>
            <a:gdLst/>
            <a:ahLst/>
            <a:cxnLst/>
            <a:rect l="l" t="t" r="r" b="b"/>
            <a:pathLst>
              <a:path w="812800" h="148938">
                <a:moveTo>
                  <a:pt x="74469" y="0"/>
                </a:moveTo>
                <a:lnTo>
                  <a:pt x="738331" y="0"/>
                </a:lnTo>
                <a:cubicBezTo>
                  <a:pt x="758081" y="0"/>
                  <a:pt x="777023" y="7846"/>
                  <a:pt x="790988" y="21811"/>
                </a:cubicBezTo>
                <a:cubicBezTo>
                  <a:pt x="804954" y="35777"/>
                  <a:pt x="812800" y="54719"/>
                  <a:pt x="812800" y="74469"/>
                </a:cubicBezTo>
                <a:lnTo>
                  <a:pt x="812800" y="74469"/>
                </a:lnTo>
                <a:cubicBezTo>
                  <a:pt x="812800" y="115597"/>
                  <a:pt x="779459" y="148938"/>
                  <a:pt x="738331" y="148938"/>
                </a:cubicBezTo>
                <a:lnTo>
                  <a:pt x="74469" y="148938"/>
                </a:lnTo>
                <a:cubicBezTo>
                  <a:pt x="54719" y="148938"/>
                  <a:pt x="35777" y="141092"/>
                  <a:pt x="21811" y="127127"/>
                </a:cubicBezTo>
                <a:cubicBezTo>
                  <a:pt x="7846" y="113161"/>
                  <a:pt x="0" y="94219"/>
                  <a:pt x="0" y="74469"/>
                </a:cubicBezTo>
                <a:lnTo>
                  <a:pt x="0" y="74469"/>
                </a:lnTo>
                <a:cubicBezTo>
                  <a:pt x="0" y="54719"/>
                  <a:pt x="7846" y="35777"/>
                  <a:pt x="21811" y="21811"/>
                </a:cubicBezTo>
                <a:cubicBezTo>
                  <a:pt x="35777" y="7846"/>
                  <a:pt x="54719" y="0"/>
                  <a:pt x="74469" y="0"/>
                </a:cubicBezTo>
                <a:close/>
              </a:path>
            </a:pathLst>
          </a:custGeom>
          <a:solidFill>
            <a:srgbClr val="000000"/>
          </a:solidFill>
        </p:spPr>
        <p:txBody>
          <a:bodyPr/>
          <a:lstStyle/>
          <a:p>
            <a:endParaRPr lang="ko-KR" altLang="en-US"/>
          </a:p>
        </p:txBody>
      </p:sp>
      <p:sp>
        <p:nvSpPr>
          <p:cNvPr id="12" name="TextBox 12"/>
          <p:cNvSpPr txBox="1"/>
          <p:nvPr/>
        </p:nvSpPr>
        <p:spPr>
          <a:xfrm>
            <a:off x="7599693" y="2124312"/>
            <a:ext cx="3086100" cy="565499"/>
          </a:xfrm>
          <a:prstGeom prst="rect">
            <a:avLst/>
          </a:prstGeom>
        </p:spPr>
        <p:txBody>
          <a:bodyPr lIns="50800" tIns="50800" rIns="50800" bIns="50800" rtlCol="0" anchor="ctr"/>
          <a:lstStyle/>
          <a:p>
            <a:pPr algn="ctr">
              <a:lnSpc>
                <a:spcPts val="2800"/>
              </a:lnSpc>
            </a:pPr>
            <a:endParaRPr/>
          </a:p>
        </p:txBody>
      </p:sp>
      <p:sp>
        <p:nvSpPr>
          <p:cNvPr id="13" name="TextBox 13"/>
          <p:cNvSpPr txBox="1"/>
          <p:nvPr/>
        </p:nvSpPr>
        <p:spPr>
          <a:xfrm>
            <a:off x="7769870" y="2048381"/>
            <a:ext cx="2748260" cy="615553"/>
          </a:xfrm>
          <a:prstGeom prst="rect">
            <a:avLst/>
          </a:prstGeom>
        </p:spPr>
        <p:txBody>
          <a:bodyPr wrap="square" lIns="0" tIns="0" rIns="0" bIns="0" rtlCol="0" anchor="ctr">
            <a:spAutoFit/>
          </a:bodyPr>
          <a:lstStyle/>
          <a:p>
            <a:pPr marL="0" lvl="0" indent="0" algn="ctr">
              <a:spcBef>
                <a:spcPct val="0"/>
              </a:spcBef>
            </a:pPr>
            <a:r>
              <a:rPr lang="ko-KR" altLang="en-US" sz="2000" b="1" dirty="0">
                <a:solidFill>
                  <a:schemeClr val="bg1"/>
                </a:solidFill>
                <a:latin typeface="Source Han Sans KR Bold" panose="020B0600000101010101" charset="-127"/>
                <a:ea typeface="Source Han Sans KR Bold" panose="020B0600000101010101" charset="-127"/>
              </a:rPr>
              <a:t>모든 사용자 대상 재료 및 레시피 추천 서비스</a:t>
            </a:r>
            <a:endParaRPr lang="en-US" sz="2000" b="1" dirty="0">
              <a:solidFill>
                <a:schemeClr val="bg1"/>
              </a:solidFill>
              <a:latin typeface="Source Han Sans KR Bold" panose="020B0600000101010101" charset="-127"/>
              <a:ea typeface="Source Han Sans KR Bold" panose="020B0600000101010101" charset="-127"/>
              <a:cs typeface="Source Han Sans KR Bold"/>
              <a:sym typeface="Source Han Sans KR Bold"/>
            </a:endParaRPr>
          </a:p>
        </p:txBody>
      </p:sp>
      <p:sp>
        <p:nvSpPr>
          <p:cNvPr id="17" name="TextBox 17"/>
          <p:cNvSpPr txBox="1"/>
          <p:nvPr/>
        </p:nvSpPr>
        <p:spPr>
          <a:xfrm>
            <a:off x="1023670" y="3742174"/>
            <a:ext cx="4310330" cy="215443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ctr">
              <a:spcBef>
                <a:spcPct val="0"/>
              </a:spcBef>
            </a:pPr>
            <a:r>
              <a:rPr lang="en-US" altLang="ko-KR" sz="2000" dirty="0">
                <a:latin typeface="Source Han Sans KR" panose="020B0600000101010101" charset="-127"/>
                <a:ea typeface="Source Han Sans KR" panose="020B0600000101010101" charset="-127"/>
              </a:rPr>
              <a:t>CNN </a:t>
            </a:r>
            <a:r>
              <a:rPr lang="ko-KR" altLang="en-US" sz="2000" dirty="0">
                <a:latin typeface="Source Han Sans KR" panose="020B0600000101010101" charset="-127"/>
                <a:ea typeface="Source Han Sans KR" panose="020B0600000101010101" charset="-127"/>
              </a:rPr>
              <a:t>기반 딥러닝 모델을 활용한 음식 이미지 분석 및 분류</a:t>
            </a:r>
            <a:endParaRPr lang="en-US" altLang="ko-KR" sz="2000" dirty="0">
              <a:solidFill>
                <a:srgbClr val="000000"/>
              </a:solidFill>
              <a:latin typeface="Source Han Sans KR" panose="020B0600000101010101" charset="-127"/>
              <a:ea typeface="Source Han Sans KR" panose="020B0600000101010101" charset="-127"/>
              <a:cs typeface="Source Han Sans KR"/>
              <a:sym typeface="Source Han Sans KR"/>
            </a:endParaRPr>
          </a:p>
          <a:p>
            <a:pPr marL="0" lvl="0" indent="0" algn="ctr">
              <a:spcBef>
                <a:spcPct val="0"/>
              </a:spcBef>
            </a:pPr>
            <a:endParaRPr lang="en-US" altLang="ko-KR" sz="2000" dirty="0">
              <a:solidFill>
                <a:srgbClr val="000000"/>
              </a:solidFill>
              <a:latin typeface="Source Han Sans KR" panose="020B0600000101010101" charset="-127"/>
              <a:ea typeface="Source Han Sans KR" panose="020B0600000101010101" charset="-127"/>
              <a:cs typeface="Source Han Sans KR"/>
              <a:sym typeface="Source Han Sans KR"/>
            </a:endParaRPr>
          </a:p>
          <a:p>
            <a:pPr marL="0" lvl="0" indent="0" algn="ctr">
              <a:spcBef>
                <a:spcPct val="0"/>
              </a:spcBef>
            </a:pPr>
            <a:r>
              <a:rPr lang="ko-KR" altLang="en-US" sz="2000" dirty="0">
                <a:latin typeface="Source Han Sans KR" panose="020B0600000101010101" charset="-127"/>
                <a:ea typeface="Source Han Sans KR" panose="020B0600000101010101" charset="-127"/>
              </a:rPr>
              <a:t>분류된 음식의 영양 정보</a:t>
            </a:r>
            <a:r>
              <a:rPr lang="en-US" altLang="ko-KR" sz="2000" dirty="0">
                <a:latin typeface="Source Han Sans KR" panose="020B0600000101010101" charset="-127"/>
                <a:ea typeface="Source Han Sans KR" panose="020B0600000101010101" charset="-127"/>
              </a:rPr>
              <a:t>, </a:t>
            </a:r>
            <a:r>
              <a:rPr lang="ko-KR" altLang="en-US" sz="2000" dirty="0">
                <a:latin typeface="Source Han Sans KR" panose="020B0600000101010101" charset="-127"/>
                <a:ea typeface="Source Han Sans KR" panose="020B0600000101010101" charset="-127"/>
              </a:rPr>
              <a:t>재료</a:t>
            </a:r>
            <a:r>
              <a:rPr lang="en-US" altLang="ko-KR" sz="2000" dirty="0">
                <a:latin typeface="Source Han Sans KR" panose="020B0600000101010101" charset="-127"/>
                <a:ea typeface="Source Han Sans KR" panose="020B0600000101010101" charset="-127"/>
              </a:rPr>
              <a:t>, </a:t>
            </a:r>
            <a:r>
              <a:rPr lang="ko-KR" altLang="en-US" sz="2000" dirty="0">
                <a:latin typeface="Source Han Sans KR" panose="020B0600000101010101" charset="-127"/>
                <a:ea typeface="Source Han Sans KR" panose="020B0600000101010101" charset="-127"/>
              </a:rPr>
              <a:t>레시피 제공</a:t>
            </a:r>
            <a:endParaRPr lang="en-US" altLang="ko-KR" sz="2000" dirty="0">
              <a:solidFill>
                <a:srgbClr val="000000"/>
              </a:solidFill>
              <a:latin typeface="Source Han Sans KR" panose="020B0600000101010101" charset="-127"/>
              <a:ea typeface="Source Han Sans KR" panose="020B0600000101010101" charset="-127"/>
              <a:cs typeface="Source Han Sans KR"/>
              <a:sym typeface="Source Han Sans KR"/>
            </a:endParaRPr>
          </a:p>
          <a:p>
            <a:pPr marL="0" lvl="0" indent="0" algn="ctr">
              <a:spcBef>
                <a:spcPct val="0"/>
              </a:spcBef>
            </a:pPr>
            <a:endParaRPr lang="en-US" altLang="ko-KR" sz="2000" dirty="0">
              <a:solidFill>
                <a:srgbClr val="000000"/>
              </a:solidFill>
              <a:latin typeface="Source Han Sans KR" panose="020B0600000101010101" charset="-127"/>
              <a:ea typeface="Source Han Sans KR" panose="020B0600000101010101" charset="-127"/>
              <a:cs typeface="Source Han Sans KR"/>
              <a:sym typeface="Source Han Sans KR"/>
            </a:endParaRPr>
          </a:p>
          <a:p>
            <a:pPr marL="0" lvl="0" indent="0" algn="ctr">
              <a:spcBef>
                <a:spcPct val="0"/>
              </a:spcBef>
            </a:pPr>
            <a:r>
              <a:rPr lang="en-US" altLang="ko-KR" sz="2000" dirty="0">
                <a:latin typeface="Source Han Sans KR" panose="020B0600000101010101" charset="-127"/>
                <a:ea typeface="Source Han Sans KR" panose="020B0600000101010101" charset="-127"/>
              </a:rPr>
              <a:t>OpenAI</a:t>
            </a:r>
            <a:r>
              <a:rPr lang="ko-KR" altLang="en-US" sz="2000" dirty="0">
                <a:latin typeface="Source Han Sans KR" panose="020B0600000101010101" charset="-127"/>
                <a:ea typeface="Source Han Sans KR" panose="020B0600000101010101" charset="-127"/>
              </a:rPr>
              <a:t>를 활용한 다국어 번역 서비스</a:t>
            </a:r>
            <a:endParaRPr lang="en-US" sz="2000" strike="noStrike" dirty="0">
              <a:solidFill>
                <a:srgbClr val="000000"/>
              </a:solidFill>
              <a:latin typeface="Source Han Sans KR" panose="020B0600000101010101" charset="-127"/>
              <a:ea typeface="Source Han Sans KR" panose="020B0600000101010101" charset="-127"/>
              <a:cs typeface="Source Han Sans KR"/>
              <a:sym typeface="Source Han Sans KR"/>
            </a:endParaRPr>
          </a:p>
        </p:txBody>
      </p:sp>
      <p:sp>
        <p:nvSpPr>
          <p:cNvPr id="18" name="TextBox 18"/>
          <p:cNvSpPr txBox="1"/>
          <p:nvPr/>
        </p:nvSpPr>
        <p:spPr>
          <a:xfrm>
            <a:off x="2556024" y="3183993"/>
            <a:ext cx="1245622" cy="36933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en-US" sz="2400" b="1" dirty="0" err="1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주요</a:t>
            </a:r>
            <a:r>
              <a:rPr lang="en-US" sz="24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 </a:t>
            </a:r>
            <a:r>
              <a:rPr lang="ko-KR" altLang="en-US" sz="24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기능</a:t>
            </a:r>
            <a:endParaRPr lang="en-US" sz="2400" b="1" dirty="0">
              <a:solidFill>
                <a:srgbClr val="000000"/>
              </a:solidFill>
              <a:latin typeface="Source Han Sans KR Bold"/>
              <a:ea typeface="Source Han Sans KR Bold"/>
              <a:cs typeface="Source Han Sans KR Bold"/>
              <a:sym typeface="Source Han Sans KR Bold"/>
            </a:endParaRPr>
          </a:p>
        </p:txBody>
      </p:sp>
      <p:sp>
        <p:nvSpPr>
          <p:cNvPr id="20" name="TextBox 20"/>
          <p:cNvSpPr txBox="1"/>
          <p:nvPr/>
        </p:nvSpPr>
        <p:spPr>
          <a:xfrm>
            <a:off x="6943552" y="3742172"/>
            <a:ext cx="4398382" cy="246221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ctr">
              <a:spcBef>
                <a:spcPct val="0"/>
              </a:spcBef>
            </a:pPr>
            <a:r>
              <a:rPr lang="en-US" altLang="ko-KR" sz="2000" dirty="0">
                <a:latin typeface="Source Han Sans KR" panose="020B0600000101010101" charset="-127"/>
                <a:ea typeface="Source Han Sans KR" panose="020B0600000101010101" charset="-127"/>
              </a:rPr>
              <a:t>NLP </a:t>
            </a:r>
            <a:r>
              <a:rPr lang="ko-KR" altLang="en-US" sz="2000" dirty="0">
                <a:latin typeface="Source Han Sans KR" panose="020B0600000101010101" charset="-127"/>
                <a:ea typeface="Source Han Sans KR" panose="020B0600000101010101" charset="-127"/>
              </a:rPr>
              <a:t>모델을 기반으로 사용자가 입력한 재료 및 음식 특징 분석</a:t>
            </a:r>
            <a:endParaRPr lang="en-US" sz="2000" u="none" strike="noStrike" dirty="0">
              <a:solidFill>
                <a:srgbClr val="000000"/>
              </a:solidFill>
              <a:latin typeface="Source Han Sans KR" panose="020B0600000101010101" charset="-127"/>
              <a:ea typeface="Source Han Sans KR" panose="020B0600000101010101" charset="-127"/>
              <a:cs typeface="Source Han Sans KR"/>
              <a:sym typeface="Source Han Sans KR"/>
            </a:endParaRPr>
          </a:p>
          <a:p>
            <a:pPr marL="0" lvl="0" indent="0" algn="ctr">
              <a:spcBef>
                <a:spcPct val="0"/>
              </a:spcBef>
            </a:pPr>
            <a:endParaRPr lang="en-US" sz="2000" u="none" strike="noStrike" dirty="0">
              <a:solidFill>
                <a:srgbClr val="000000"/>
              </a:solidFill>
              <a:latin typeface="Source Han Sans KR" panose="020B0600000101010101" charset="-127"/>
              <a:ea typeface="Source Han Sans KR" panose="020B0600000101010101" charset="-127"/>
              <a:cs typeface="Source Han Sans KR"/>
              <a:sym typeface="Source Han Sans KR"/>
            </a:endParaRPr>
          </a:p>
          <a:p>
            <a:pPr marL="0" lvl="0" indent="0" algn="ctr">
              <a:spcBef>
                <a:spcPct val="0"/>
              </a:spcBef>
            </a:pPr>
            <a:r>
              <a:rPr lang="ko-KR" altLang="en-US" sz="2000" dirty="0">
                <a:latin typeface="Source Han Sans KR" panose="020B0600000101010101" charset="-127"/>
                <a:ea typeface="Source Han Sans KR" panose="020B0600000101010101" charset="-127"/>
              </a:rPr>
              <a:t>분석 결과를 바탕으로 맞춤형 음식 및 레시피 추천</a:t>
            </a:r>
            <a:endParaRPr lang="en-US" altLang="ko-KR" sz="2000" dirty="0">
              <a:solidFill>
                <a:srgbClr val="000000"/>
              </a:solidFill>
              <a:latin typeface="Source Han Sans KR" panose="020B0600000101010101" charset="-127"/>
              <a:ea typeface="Source Han Sans KR" panose="020B0600000101010101" charset="-127"/>
              <a:sym typeface="Source Han Sans KR"/>
            </a:endParaRPr>
          </a:p>
          <a:p>
            <a:pPr marL="0" lvl="0" indent="0" algn="ctr">
              <a:spcBef>
                <a:spcPct val="0"/>
              </a:spcBef>
            </a:pPr>
            <a:endParaRPr lang="en-US" altLang="ko-KR" sz="2000" dirty="0">
              <a:solidFill>
                <a:srgbClr val="000000"/>
              </a:solidFill>
              <a:latin typeface="Source Han Sans KR" panose="020B0600000101010101" charset="-127"/>
              <a:ea typeface="Source Han Sans KR" panose="020B0600000101010101" charset="-127"/>
              <a:cs typeface="Source Han Sans KR"/>
              <a:sym typeface="Source Han Sans KR"/>
            </a:endParaRPr>
          </a:p>
          <a:p>
            <a:pPr marL="0" lvl="0" indent="0" algn="ctr">
              <a:spcBef>
                <a:spcPct val="0"/>
              </a:spcBef>
            </a:pPr>
            <a:r>
              <a:rPr lang="ko-KR" altLang="en-US" sz="2000" dirty="0">
                <a:latin typeface="Source Han Sans KR" panose="020B0600000101010101" charset="-127"/>
                <a:ea typeface="Source Han Sans KR" panose="020B0600000101010101" charset="-127"/>
              </a:rPr>
              <a:t>재료 활용도를 극대화하는 요리 아이디어 제공</a:t>
            </a:r>
            <a:endParaRPr lang="en-US" sz="2000" u="none" strike="noStrike" dirty="0">
              <a:solidFill>
                <a:srgbClr val="000000"/>
              </a:solidFill>
              <a:latin typeface="Source Han Sans KR" panose="020B0600000101010101" charset="-127"/>
              <a:ea typeface="Source Han Sans KR" panose="020B0600000101010101" charset="-127"/>
              <a:cs typeface="Source Han Sans KR"/>
              <a:sym typeface="Source Han Sans KR"/>
            </a:endParaRPr>
          </a:p>
        </p:txBody>
      </p:sp>
      <p:sp>
        <p:nvSpPr>
          <p:cNvPr id="21" name="TextBox 21"/>
          <p:cNvSpPr txBox="1"/>
          <p:nvPr/>
        </p:nvSpPr>
        <p:spPr>
          <a:xfrm>
            <a:off x="8519931" y="3183993"/>
            <a:ext cx="1245622" cy="36933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en-US" sz="2400" b="1" dirty="0" err="1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주요</a:t>
            </a:r>
            <a:r>
              <a:rPr lang="en-US" sz="24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 </a:t>
            </a:r>
            <a:r>
              <a:rPr lang="ko-KR" altLang="en-US" sz="24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기능</a:t>
            </a:r>
            <a:endParaRPr lang="en-US" sz="2400" b="1" dirty="0">
              <a:solidFill>
                <a:srgbClr val="000000"/>
              </a:solidFill>
              <a:latin typeface="Source Han Sans KR Bold"/>
              <a:ea typeface="Source Han Sans KR Bold"/>
              <a:cs typeface="Source Han Sans KR Bold"/>
              <a:sym typeface="Source Han Sans KR Bold"/>
            </a:endParaRPr>
          </a:p>
        </p:txBody>
      </p:sp>
      <p:sp>
        <p:nvSpPr>
          <p:cNvPr id="23" name="TextBox 23"/>
          <p:cNvSpPr txBox="1"/>
          <p:nvPr/>
        </p:nvSpPr>
        <p:spPr>
          <a:xfrm>
            <a:off x="688817" y="7460597"/>
            <a:ext cx="4980034" cy="153888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ctr">
              <a:spcBef>
                <a:spcPct val="0"/>
              </a:spcBef>
            </a:pPr>
            <a:r>
              <a:rPr lang="ko-KR" altLang="en-US" sz="2000" dirty="0">
                <a:latin typeface="Source Han Sans KR" panose="020B0600000101010101" charset="-127"/>
                <a:ea typeface="Source Han Sans KR" panose="020B0600000101010101" charset="-127"/>
              </a:rPr>
              <a:t>언어와 문화의 장벽을 제거하여 글로벌 사용자의 접근성을 높임</a:t>
            </a:r>
            <a:endParaRPr lang="en-US" altLang="ko-KR" sz="2000" dirty="0">
              <a:latin typeface="Source Han Sans KR" panose="020B0600000101010101" charset="-127"/>
              <a:ea typeface="Source Han Sans KR" panose="020B0600000101010101" charset="-127"/>
            </a:endParaRPr>
          </a:p>
          <a:p>
            <a:pPr marL="0" lvl="0" indent="0" algn="ctr">
              <a:spcBef>
                <a:spcPct val="0"/>
              </a:spcBef>
            </a:pPr>
            <a:endParaRPr lang="en-US" sz="2000" u="none" strike="noStrike" dirty="0">
              <a:solidFill>
                <a:srgbClr val="000000"/>
              </a:solidFill>
              <a:latin typeface="Source Han Sans KR" panose="020B0600000101010101" charset="-127"/>
              <a:ea typeface="Source Han Sans KR" panose="020B0600000101010101" charset="-127"/>
              <a:cs typeface="Source Han Sans KR"/>
              <a:sym typeface="Source Han Sans KR"/>
            </a:endParaRPr>
          </a:p>
          <a:p>
            <a:pPr marL="0" lvl="0" indent="0" algn="ctr">
              <a:spcBef>
                <a:spcPct val="0"/>
              </a:spcBef>
            </a:pPr>
            <a:r>
              <a:rPr lang="ko-KR" altLang="en-US" sz="2000" dirty="0">
                <a:latin typeface="Source Han Sans KR" panose="020B0600000101010101" charset="-127"/>
                <a:ea typeface="Source Han Sans KR" panose="020B0600000101010101" charset="-127"/>
              </a:rPr>
              <a:t>음식 관련 정보를 쉽고 정확하게 제공하여 사용자 만족도를 증대</a:t>
            </a:r>
            <a:endParaRPr lang="en-US" sz="2000" u="none" strike="noStrike" dirty="0">
              <a:solidFill>
                <a:srgbClr val="000000"/>
              </a:solidFill>
              <a:latin typeface="Source Han Sans KR" panose="020B0600000101010101" charset="-127"/>
              <a:ea typeface="Source Han Sans KR" panose="020B0600000101010101" charset="-127"/>
              <a:cs typeface="Source Han Sans KR"/>
              <a:sym typeface="Source Han Sans KR"/>
            </a:endParaRPr>
          </a:p>
        </p:txBody>
      </p:sp>
      <p:sp>
        <p:nvSpPr>
          <p:cNvPr id="24" name="TextBox 24"/>
          <p:cNvSpPr txBox="1"/>
          <p:nvPr/>
        </p:nvSpPr>
        <p:spPr>
          <a:xfrm>
            <a:off x="2556023" y="6800842"/>
            <a:ext cx="1245622" cy="36933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ko-KR" altLang="en-US" sz="24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기대 효과</a:t>
            </a:r>
            <a:endParaRPr lang="en-US" sz="2400" b="1" dirty="0">
              <a:solidFill>
                <a:srgbClr val="000000"/>
              </a:solidFill>
              <a:latin typeface="Source Han Sans KR Bold"/>
              <a:ea typeface="Source Han Sans KR Bold"/>
              <a:cs typeface="Source Han Sans KR Bold"/>
              <a:sym typeface="Source Han Sans KR Bold"/>
            </a:endParaRPr>
          </a:p>
        </p:txBody>
      </p:sp>
      <p:sp>
        <p:nvSpPr>
          <p:cNvPr id="26" name="TextBox 26"/>
          <p:cNvSpPr txBox="1"/>
          <p:nvPr/>
        </p:nvSpPr>
        <p:spPr>
          <a:xfrm>
            <a:off x="6652725" y="7460597"/>
            <a:ext cx="4980034" cy="246221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ko-KR" altLang="en-US" sz="2000" dirty="0">
                <a:latin typeface="Source Han Sans KR" panose="020B0600000101010101" charset="-127"/>
                <a:ea typeface="Source Han Sans KR" panose="020B0600000101010101" charset="-127"/>
              </a:rPr>
              <a:t>사용자가 보유한 재료를 효율적으로 활용하여 음식물 낭비를 줄임</a:t>
            </a:r>
            <a:endParaRPr lang="en-US" altLang="ko-KR" sz="2000" dirty="0">
              <a:latin typeface="Source Han Sans KR" panose="020B0600000101010101" charset="-127"/>
              <a:ea typeface="Source Han Sans KR" panose="020B0600000101010101" charset="-127"/>
            </a:endParaRPr>
          </a:p>
          <a:p>
            <a:pPr algn="ctr"/>
            <a:endParaRPr lang="en-US" sz="2000" u="none" strike="noStrike" dirty="0">
              <a:solidFill>
                <a:srgbClr val="000000"/>
              </a:solidFill>
              <a:latin typeface="Source Han Sans KR" panose="020B0600000101010101" charset="-127"/>
              <a:ea typeface="Source Han Sans KR" panose="020B0600000101010101" charset="-127"/>
              <a:cs typeface="Source Han Sans KR"/>
              <a:sym typeface="Source Han Sans KR"/>
            </a:endParaRPr>
          </a:p>
          <a:p>
            <a:pPr algn="ctr"/>
            <a:r>
              <a:rPr lang="ko-KR" altLang="en-US" sz="2000" dirty="0">
                <a:latin typeface="Source Han Sans KR" panose="020B0600000101010101" charset="-127"/>
                <a:ea typeface="Source Han Sans KR" panose="020B0600000101010101" charset="-127"/>
              </a:rPr>
              <a:t>개인 취향에 맞는 요리 추천으로 사용자 경험을 향상</a:t>
            </a:r>
            <a:endParaRPr lang="en-US" altLang="ko-KR" sz="2000" dirty="0">
              <a:latin typeface="Source Han Sans KR" panose="020B0600000101010101" charset="-127"/>
              <a:ea typeface="Source Han Sans KR" panose="020B0600000101010101" charset="-127"/>
            </a:endParaRPr>
          </a:p>
          <a:p>
            <a:pPr algn="ctr"/>
            <a:endParaRPr lang="en-US" sz="2000" dirty="0">
              <a:solidFill>
                <a:srgbClr val="000000"/>
              </a:solidFill>
              <a:latin typeface="Source Han Sans KR" panose="020B0600000101010101" charset="-127"/>
              <a:ea typeface="Source Han Sans KR" panose="020B0600000101010101" charset="-127"/>
              <a:cs typeface="Source Han Sans KR"/>
              <a:sym typeface="Source Han Sans KR"/>
            </a:endParaRPr>
          </a:p>
          <a:p>
            <a:pPr algn="ctr"/>
            <a:r>
              <a:rPr lang="ko-KR" altLang="en-US" sz="2000" dirty="0">
                <a:latin typeface="Source Han Sans KR" panose="020B0600000101010101" charset="-127"/>
                <a:ea typeface="Source Han Sans KR" panose="020B0600000101010101" charset="-127"/>
              </a:rPr>
              <a:t>다양한 사용 사례를 통해 서비스의 활용도를 확대</a:t>
            </a:r>
            <a:endParaRPr lang="en-US" sz="2000" u="none" strike="noStrike" dirty="0">
              <a:solidFill>
                <a:srgbClr val="000000"/>
              </a:solidFill>
              <a:latin typeface="Source Han Sans KR" panose="020B0600000101010101" charset="-127"/>
              <a:ea typeface="Source Han Sans KR" panose="020B0600000101010101" charset="-127"/>
              <a:cs typeface="Source Han Sans KR"/>
              <a:sym typeface="Source Han Sans KR"/>
            </a:endParaRPr>
          </a:p>
        </p:txBody>
      </p:sp>
      <p:sp>
        <p:nvSpPr>
          <p:cNvPr id="27" name="TextBox 27"/>
          <p:cNvSpPr txBox="1"/>
          <p:nvPr/>
        </p:nvSpPr>
        <p:spPr>
          <a:xfrm>
            <a:off x="8519931" y="6800842"/>
            <a:ext cx="1245622" cy="36933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ko-KR" altLang="en-US" sz="24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기대 효과</a:t>
            </a:r>
            <a:endParaRPr lang="en-US" sz="2400" b="1" dirty="0">
              <a:solidFill>
                <a:srgbClr val="000000"/>
              </a:solidFill>
              <a:latin typeface="Source Han Sans KR Bold"/>
              <a:ea typeface="Source Han Sans KR Bold"/>
              <a:cs typeface="Source Han Sans KR Bold"/>
              <a:sym typeface="Source Han Sans KR Bold"/>
            </a:endParaRPr>
          </a:p>
        </p:txBody>
      </p:sp>
      <p:sp>
        <p:nvSpPr>
          <p:cNvPr id="30" name="TextBox 7"/>
          <p:cNvSpPr txBox="1"/>
          <p:nvPr/>
        </p:nvSpPr>
        <p:spPr>
          <a:xfrm>
            <a:off x="1028699" y="971550"/>
            <a:ext cx="13296901" cy="53860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4200"/>
              </a:lnSpc>
              <a:spcBef>
                <a:spcPct val="0"/>
              </a:spcBef>
            </a:pPr>
            <a:r>
              <a:rPr lang="en-US" sz="3500" b="1" dirty="0">
                <a:solidFill>
                  <a:srgbClr val="000000"/>
                </a:solidFill>
                <a:latin typeface="Source Han Sans KR Bold" panose="020B0600000101010101" charset="-127"/>
                <a:ea typeface="Source Han Sans KR Bold" panose="020B0600000101010101" charset="-127"/>
                <a:cs typeface="Inter Bold"/>
                <a:sym typeface="Inter Bold"/>
              </a:rPr>
              <a:t>KEY FEATURES </a:t>
            </a:r>
            <a:r>
              <a:rPr lang="en-US" altLang="ko-KR" sz="3500" b="1" dirty="0">
                <a:solidFill>
                  <a:srgbClr val="000000"/>
                </a:solidFill>
                <a:latin typeface="Source Han Sans KR Bold" panose="020B0600000101010101" charset="-127"/>
                <a:ea typeface="Source Han Sans KR Bold" panose="020B0600000101010101" charset="-127"/>
                <a:cs typeface="Inter Bold"/>
                <a:sym typeface="Inter Bold"/>
              </a:rPr>
              <a:t>AND EXPECTED OUTCOMES</a:t>
            </a:r>
            <a:endParaRPr lang="en-US" sz="3500" b="1" u="none" strike="noStrike" dirty="0">
              <a:solidFill>
                <a:srgbClr val="000000"/>
              </a:solidFill>
              <a:latin typeface="Source Han Sans KR Bold" panose="020B0600000101010101" charset="-127"/>
              <a:ea typeface="Source Han Sans KR Bold" panose="020B0600000101010101" charset="-127"/>
              <a:cs typeface="Inter Bold"/>
              <a:sym typeface="Inter Bold"/>
            </a:endParaRPr>
          </a:p>
        </p:txBody>
      </p:sp>
      <p:sp>
        <p:nvSpPr>
          <p:cNvPr id="34" name="Freeform 11"/>
          <p:cNvSpPr/>
          <p:nvPr/>
        </p:nvSpPr>
        <p:spPr>
          <a:xfrm>
            <a:off x="13296900" y="1922344"/>
            <a:ext cx="3619500" cy="913399"/>
          </a:xfrm>
          <a:custGeom>
            <a:avLst/>
            <a:gdLst/>
            <a:ahLst/>
            <a:cxnLst/>
            <a:rect l="l" t="t" r="r" b="b"/>
            <a:pathLst>
              <a:path w="812800" h="148938">
                <a:moveTo>
                  <a:pt x="74469" y="0"/>
                </a:moveTo>
                <a:lnTo>
                  <a:pt x="738331" y="0"/>
                </a:lnTo>
                <a:cubicBezTo>
                  <a:pt x="758081" y="0"/>
                  <a:pt x="777023" y="7846"/>
                  <a:pt x="790988" y="21811"/>
                </a:cubicBezTo>
                <a:cubicBezTo>
                  <a:pt x="804954" y="35777"/>
                  <a:pt x="812800" y="54719"/>
                  <a:pt x="812800" y="74469"/>
                </a:cubicBezTo>
                <a:lnTo>
                  <a:pt x="812800" y="74469"/>
                </a:lnTo>
                <a:cubicBezTo>
                  <a:pt x="812800" y="115597"/>
                  <a:pt x="779459" y="148938"/>
                  <a:pt x="738331" y="148938"/>
                </a:cubicBezTo>
                <a:lnTo>
                  <a:pt x="74469" y="148938"/>
                </a:lnTo>
                <a:cubicBezTo>
                  <a:pt x="54719" y="148938"/>
                  <a:pt x="35777" y="141092"/>
                  <a:pt x="21811" y="127127"/>
                </a:cubicBezTo>
                <a:cubicBezTo>
                  <a:pt x="7846" y="113161"/>
                  <a:pt x="0" y="94219"/>
                  <a:pt x="0" y="74469"/>
                </a:cubicBezTo>
                <a:lnTo>
                  <a:pt x="0" y="74469"/>
                </a:lnTo>
                <a:cubicBezTo>
                  <a:pt x="0" y="54719"/>
                  <a:pt x="7846" y="35777"/>
                  <a:pt x="21811" y="21811"/>
                </a:cubicBezTo>
                <a:cubicBezTo>
                  <a:pt x="35777" y="7846"/>
                  <a:pt x="54719" y="0"/>
                  <a:pt x="74469" y="0"/>
                </a:cubicBezTo>
                <a:close/>
              </a:path>
            </a:pathLst>
          </a:custGeom>
          <a:solidFill>
            <a:srgbClr val="000000"/>
          </a:solidFill>
        </p:spPr>
        <p:txBody>
          <a:bodyPr/>
          <a:lstStyle/>
          <a:p>
            <a:endParaRPr lang="ko-KR" altLang="en-US"/>
          </a:p>
        </p:txBody>
      </p:sp>
      <p:sp>
        <p:nvSpPr>
          <p:cNvPr id="35" name="TextBox 12"/>
          <p:cNvSpPr txBox="1"/>
          <p:nvPr/>
        </p:nvSpPr>
        <p:spPr>
          <a:xfrm>
            <a:off x="13563600" y="2124312"/>
            <a:ext cx="3086100" cy="565499"/>
          </a:xfrm>
          <a:prstGeom prst="rect">
            <a:avLst/>
          </a:prstGeom>
        </p:spPr>
        <p:txBody>
          <a:bodyPr lIns="50800" tIns="50800" rIns="50800" bIns="50800" rtlCol="0" anchor="ctr"/>
          <a:lstStyle/>
          <a:p>
            <a:pPr algn="ctr">
              <a:lnSpc>
                <a:spcPts val="2800"/>
              </a:lnSpc>
            </a:pPr>
            <a:endParaRPr/>
          </a:p>
        </p:txBody>
      </p:sp>
      <p:sp>
        <p:nvSpPr>
          <p:cNvPr id="33" name="TextBox 13"/>
          <p:cNvSpPr txBox="1"/>
          <p:nvPr/>
        </p:nvSpPr>
        <p:spPr>
          <a:xfrm>
            <a:off x="13732520" y="2048380"/>
            <a:ext cx="2748260" cy="615553"/>
          </a:xfrm>
          <a:prstGeom prst="rect">
            <a:avLst/>
          </a:prstGeom>
        </p:spPr>
        <p:txBody>
          <a:bodyPr wrap="square" lIns="0" tIns="0" rIns="0" bIns="0" rtlCol="0" anchor="ctr">
            <a:spAutoFit/>
          </a:bodyPr>
          <a:lstStyle/>
          <a:p>
            <a:pPr marL="0" lvl="0" indent="0" algn="ctr">
              <a:spcBef>
                <a:spcPct val="0"/>
              </a:spcBef>
            </a:pPr>
            <a:r>
              <a:rPr lang="ko-KR" altLang="en-US" sz="2000" b="1" dirty="0">
                <a:solidFill>
                  <a:schemeClr val="bg1"/>
                </a:solidFill>
                <a:latin typeface="Source Han Sans KR Bold" panose="020B0600000101010101" charset="-127"/>
                <a:ea typeface="Source Han Sans KR Bold" panose="020B0600000101010101" charset="-127"/>
              </a:rPr>
              <a:t>영양소 관리와 운동 추천 서비스</a:t>
            </a:r>
            <a:endParaRPr lang="en-US" sz="2000" b="1" dirty="0">
              <a:solidFill>
                <a:schemeClr val="bg1"/>
              </a:solidFill>
              <a:latin typeface="Source Han Sans KR Bold" panose="020B0600000101010101" charset="-127"/>
              <a:ea typeface="Source Han Sans KR Bold" panose="020B0600000101010101" charset="-127"/>
              <a:cs typeface="Source Han Sans KR Bold"/>
              <a:sym typeface="Source Han Sans KR Bold"/>
            </a:endParaRPr>
          </a:p>
        </p:txBody>
      </p:sp>
      <p:sp>
        <p:nvSpPr>
          <p:cNvPr id="38" name="TextBox 20"/>
          <p:cNvSpPr txBox="1"/>
          <p:nvPr/>
        </p:nvSpPr>
        <p:spPr>
          <a:xfrm>
            <a:off x="12907459" y="3742174"/>
            <a:ext cx="4398382" cy="246221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ctr">
              <a:spcBef>
                <a:spcPct val="0"/>
              </a:spcBef>
            </a:pPr>
            <a:r>
              <a:rPr lang="ko-KR" altLang="en-US" sz="2000" dirty="0">
                <a:latin typeface="Source Han Sans KR" panose="020B0600000101010101" charset="-127"/>
                <a:ea typeface="Source Han Sans KR" panose="020B0600000101010101" charset="-127"/>
              </a:rPr>
              <a:t>음식의 영양 정보를 분석하여 부족한 영양소 파악</a:t>
            </a:r>
            <a:endParaRPr lang="en-US" altLang="ko-KR" sz="2000" dirty="0">
              <a:latin typeface="Source Han Sans KR" panose="020B0600000101010101" charset="-127"/>
              <a:ea typeface="Source Han Sans KR" panose="020B0600000101010101" charset="-127"/>
            </a:endParaRPr>
          </a:p>
          <a:p>
            <a:pPr marL="0" lvl="0" indent="0" algn="ctr">
              <a:spcBef>
                <a:spcPct val="0"/>
              </a:spcBef>
            </a:pPr>
            <a:endParaRPr lang="en-US" altLang="ko-KR" sz="2000" dirty="0">
              <a:solidFill>
                <a:srgbClr val="000000"/>
              </a:solidFill>
              <a:latin typeface="Source Han Sans KR" panose="020B0600000101010101" charset="-127"/>
              <a:ea typeface="Source Han Sans KR" panose="020B0600000101010101" charset="-127"/>
              <a:cs typeface="Source Han Sans KR"/>
              <a:sym typeface="Source Han Sans KR"/>
            </a:endParaRPr>
          </a:p>
          <a:p>
            <a:pPr marL="0" lvl="0" indent="0" algn="ctr">
              <a:spcBef>
                <a:spcPct val="0"/>
              </a:spcBef>
            </a:pPr>
            <a:r>
              <a:rPr lang="ko-KR" altLang="en-US" sz="2000" dirty="0">
                <a:latin typeface="Source Han Sans KR" panose="020B0600000101010101" charset="-127"/>
                <a:ea typeface="Source Han Sans KR" panose="020B0600000101010101" charset="-127"/>
              </a:rPr>
              <a:t>사용자의 성별</a:t>
            </a:r>
            <a:r>
              <a:rPr lang="en-US" altLang="ko-KR" sz="2000" dirty="0">
                <a:latin typeface="Source Han Sans KR" panose="020B0600000101010101" charset="-127"/>
                <a:ea typeface="Source Han Sans KR" panose="020B0600000101010101" charset="-127"/>
              </a:rPr>
              <a:t>, </a:t>
            </a:r>
            <a:r>
              <a:rPr lang="ko-KR" altLang="en-US" sz="2000" dirty="0">
                <a:latin typeface="Source Han Sans KR" panose="020B0600000101010101" charset="-127"/>
                <a:ea typeface="Source Han Sans KR" panose="020B0600000101010101" charset="-127"/>
              </a:rPr>
              <a:t>키</a:t>
            </a:r>
            <a:r>
              <a:rPr lang="en-US" altLang="ko-KR" sz="2000" dirty="0">
                <a:latin typeface="Source Han Sans KR" panose="020B0600000101010101" charset="-127"/>
                <a:ea typeface="Source Han Sans KR" panose="020B0600000101010101" charset="-127"/>
              </a:rPr>
              <a:t>, </a:t>
            </a:r>
            <a:r>
              <a:rPr lang="ko-KR" altLang="en-US" sz="2000" dirty="0">
                <a:latin typeface="Source Han Sans KR" panose="020B0600000101010101" charset="-127"/>
                <a:ea typeface="Source Han Sans KR" panose="020B0600000101010101" charset="-127"/>
              </a:rPr>
              <a:t>몸무게</a:t>
            </a:r>
            <a:r>
              <a:rPr lang="en-US" altLang="ko-KR" sz="2000" dirty="0">
                <a:latin typeface="Source Han Sans KR" panose="020B0600000101010101" charset="-127"/>
                <a:ea typeface="Source Han Sans KR" panose="020B0600000101010101" charset="-127"/>
              </a:rPr>
              <a:t>, </a:t>
            </a:r>
            <a:r>
              <a:rPr lang="ko-KR" altLang="en-US" sz="2000" dirty="0">
                <a:latin typeface="Source Han Sans KR" panose="020B0600000101010101" charset="-127"/>
                <a:ea typeface="Source Han Sans KR" panose="020B0600000101010101" charset="-127"/>
              </a:rPr>
              <a:t>알레르기 정보 등 개인정보를 기반으로 분석</a:t>
            </a:r>
            <a:endParaRPr lang="en-US" altLang="ko-KR" sz="2000" dirty="0">
              <a:latin typeface="Source Han Sans KR" panose="020B0600000101010101" charset="-127"/>
              <a:ea typeface="Source Han Sans KR" panose="020B0600000101010101" charset="-127"/>
            </a:endParaRPr>
          </a:p>
          <a:p>
            <a:pPr marL="0" lvl="0" indent="0" algn="ctr">
              <a:spcBef>
                <a:spcPct val="0"/>
              </a:spcBef>
            </a:pPr>
            <a:endParaRPr lang="en-US" altLang="ko-KR" sz="2000" dirty="0">
              <a:latin typeface="Source Han Sans KR" panose="020B0600000101010101" charset="-127"/>
              <a:ea typeface="Source Han Sans KR" panose="020B0600000101010101" charset="-127"/>
            </a:endParaRPr>
          </a:p>
          <a:p>
            <a:pPr marL="0" lvl="0" indent="0" algn="ctr">
              <a:spcBef>
                <a:spcPct val="0"/>
              </a:spcBef>
            </a:pPr>
            <a:r>
              <a:rPr lang="en-US" altLang="ko-KR" sz="2000" dirty="0">
                <a:latin typeface="Source Han Sans KR" panose="020B0600000101010101" charset="-127"/>
                <a:ea typeface="Source Han Sans KR" panose="020B0600000101010101" charset="-127"/>
              </a:rPr>
              <a:t>OpenAI </a:t>
            </a:r>
            <a:r>
              <a:rPr lang="ko-KR" altLang="en-US" sz="2000" dirty="0">
                <a:latin typeface="Source Han Sans KR" panose="020B0600000101010101" charset="-127"/>
                <a:ea typeface="Source Han Sans KR" panose="020B0600000101010101" charset="-127"/>
              </a:rPr>
              <a:t>기반 </a:t>
            </a:r>
            <a:r>
              <a:rPr lang="ko-KR" altLang="en-US" sz="2000" dirty="0" err="1">
                <a:latin typeface="Source Han Sans KR" panose="020B0600000101010101" charset="-127"/>
                <a:ea typeface="Source Han Sans KR" panose="020B0600000101010101" charset="-127"/>
              </a:rPr>
              <a:t>챗봇을</a:t>
            </a:r>
            <a:r>
              <a:rPr lang="ko-KR" altLang="en-US" sz="2000" dirty="0">
                <a:latin typeface="Source Han Sans KR" panose="020B0600000101010101" charset="-127"/>
                <a:ea typeface="Source Han Sans KR" panose="020B0600000101010101" charset="-127"/>
              </a:rPr>
              <a:t> 통해 영양소 보충 방안 및 적절한 운동 추천</a:t>
            </a:r>
            <a:endParaRPr lang="en-US" altLang="ko-KR" sz="2000" dirty="0">
              <a:solidFill>
                <a:srgbClr val="000000"/>
              </a:solidFill>
              <a:latin typeface="Source Han Sans KR" panose="020B0600000101010101" charset="-127"/>
              <a:ea typeface="Source Han Sans KR" panose="020B0600000101010101" charset="-127"/>
              <a:cs typeface="Source Han Sans KR"/>
              <a:sym typeface="Source Han Sans KR"/>
            </a:endParaRPr>
          </a:p>
        </p:txBody>
      </p:sp>
      <p:sp>
        <p:nvSpPr>
          <p:cNvPr id="39" name="TextBox 21"/>
          <p:cNvSpPr txBox="1"/>
          <p:nvPr/>
        </p:nvSpPr>
        <p:spPr>
          <a:xfrm>
            <a:off x="14483839" y="3183993"/>
            <a:ext cx="1245622" cy="36933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en-US" sz="2400" b="1" dirty="0" err="1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주요</a:t>
            </a:r>
            <a:r>
              <a:rPr lang="en-US" sz="24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 </a:t>
            </a:r>
            <a:r>
              <a:rPr lang="ko-KR" altLang="en-US" sz="24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기능</a:t>
            </a:r>
            <a:endParaRPr lang="en-US" sz="2400" b="1" dirty="0">
              <a:solidFill>
                <a:srgbClr val="000000"/>
              </a:solidFill>
              <a:latin typeface="Source Han Sans KR Bold"/>
              <a:ea typeface="Source Han Sans KR Bold"/>
              <a:cs typeface="Source Han Sans KR Bold"/>
              <a:sym typeface="Source Han Sans KR Bold"/>
            </a:endParaRPr>
          </a:p>
        </p:txBody>
      </p:sp>
      <p:sp>
        <p:nvSpPr>
          <p:cNvPr id="41" name="TextBox 26"/>
          <p:cNvSpPr txBox="1"/>
          <p:nvPr/>
        </p:nvSpPr>
        <p:spPr>
          <a:xfrm>
            <a:off x="12616632" y="7460597"/>
            <a:ext cx="4980034" cy="246221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ko-KR" altLang="en-US" sz="2000" dirty="0">
                <a:latin typeface="Source Han Sans KR" panose="020B0600000101010101" charset="-127"/>
                <a:ea typeface="Source Han Sans KR" panose="020B0600000101010101" charset="-127"/>
              </a:rPr>
              <a:t>사용자의 건강 상태를 개선하고</a:t>
            </a:r>
            <a:r>
              <a:rPr lang="en-US" altLang="ko-KR" sz="2000" dirty="0">
                <a:latin typeface="Source Han Sans KR" panose="020B0600000101010101" charset="-127"/>
                <a:ea typeface="Source Han Sans KR" panose="020B0600000101010101" charset="-127"/>
              </a:rPr>
              <a:t>, </a:t>
            </a:r>
            <a:r>
              <a:rPr lang="ko-KR" altLang="en-US" sz="2000" dirty="0">
                <a:latin typeface="Source Han Sans KR" panose="020B0600000101010101" charset="-127"/>
                <a:ea typeface="Source Han Sans KR" panose="020B0600000101010101" charset="-127"/>
              </a:rPr>
              <a:t>체계적인 영양 관리 지원</a:t>
            </a:r>
            <a:endParaRPr lang="en-US" altLang="ko-KR" sz="2000" dirty="0">
              <a:latin typeface="Source Han Sans KR" panose="020B0600000101010101" charset="-127"/>
              <a:ea typeface="Source Han Sans KR" panose="020B0600000101010101" charset="-127"/>
            </a:endParaRPr>
          </a:p>
          <a:p>
            <a:pPr algn="ctr"/>
            <a:endParaRPr lang="en-US" sz="2000" dirty="0">
              <a:solidFill>
                <a:srgbClr val="000000"/>
              </a:solidFill>
              <a:latin typeface="Source Han Sans KR" panose="020B0600000101010101" charset="-127"/>
              <a:ea typeface="Source Han Sans KR" panose="020B0600000101010101" charset="-127"/>
              <a:cs typeface="Source Han Sans KR"/>
              <a:sym typeface="Source Han Sans KR"/>
            </a:endParaRPr>
          </a:p>
          <a:p>
            <a:pPr algn="ctr"/>
            <a:r>
              <a:rPr lang="ko-KR" altLang="en-US" sz="2000" dirty="0">
                <a:latin typeface="Source Han Sans KR" panose="020B0600000101010101" charset="-127"/>
                <a:ea typeface="Source Han Sans KR" panose="020B0600000101010101" charset="-127"/>
              </a:rPr>
              <a:t>개인화된 운동 계획 제시로 건강한 생활습관 형성</a:t>
            </a:r>
            <a:endParaRPr lang="en-US" altLang="ko-KR" sz="2000" dirty="0">
              <a:latin typeface="Source Han Sans KR" panose="020B0600000101010101" charset="-127"/>
              <a:ea typeface="Source Han Sans KR" panose="020B0600000101010101" charset="-127"/>
            </a:endParaRPr>
          </a:p>
          <a:p>
            <a:pPr algn="ctr"/>
            <a:endParaRPr lang="en-US" altLang="ko-KR" sz="2000" dirty="0">
              <a:latin typeface="Source Han Sans KR" panose="020B0600000101010101" charset="-127"/>
              <a:ea typeface="Source Han Sans KR" panose="020B0600000101010101" charset="-127"/>
            </a:endParaRPr>
          </a:p>
          <a:p>
            <a:pPr algn="ctr"/>
            <a:r>
              <a:rPr lang="ko-KR" altLang="en-US" sz="2000" dirty="0" err="1">
                <a:latin typeface="Source Han Sans KR" panose="020B0600000101010101" charset="-127"/>
                <a:ea typeface="Source Han Sans KR" panose="020B0600000101010101" charset="-127"/>
              </a:rPr>
              <a:t>챗봇</a:t>
            </a:r>
            <a:r>
              <a:rPr lang="ko-KR" altLang="en-US" sz="2000" dirty="0">
                <a:latin typeface="Source Han Sans KR" panose="020B0600000101010101" charset="-127"/>
                <a:ea typeface="Source Han Sans KR" panose="020B0600000101010101" charset="-127"/>
              </a:rPr>
              <a:t> 기반의 실시간 피드백으로 사용자 참여도 증대</a:t>
            </a:r>
            <a:endParaRPr lang="en-US" sz="2000" dirty="0">
              <a:solidFill>
                <a:srgbClr val="000000"/>
              </a:solidFill>
              <a:latin typeface="Source Han Sans KR" panose="020B0600000101010101" charset="-127"/>
              <a:ea typeface="Source Han Sans KR" panose="020B0600000101010101" charset="-127"/>
              <a:cs typeface="Source Han Sans KR"/>
              <a:sym typeface="Source Han Sans KR"/>
            </a:endParaRPr>
          </a:p>
        </p:txBody>
      </p:sp>
      <p:sp>
        <p:nvSpPr>
          <p:cNvPr id="42" name="TextBox 27"/>
          <p:cNvSpPr txBox="1"/>
          <p:nvPr/>
        </p:nvSpPr>
        <p:spPr>
          <a:xfrm>
            <a:off x="14483839" y="6800842"/>
            <a:ext cx="1245622" cy="36933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ko-KR" altLang="en-US" sz="24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기대 효과</a:t>
            </a:r>
            <a:endParaRPr lang="en-US" sz="2400" b="1" dirty="0">
              <a:solidFill>
                <a:srgbClr val="000000"/>
              </a:solidFill>
              <a:latin typeface="Source Han Sans KR Bold"/>
              <a:ea typeface="Source Han Sans KR Bold"/>
              <a:cs typeface="Source Han Sans KR Bold"/>
              <a:sym typeface="Source Han Sans KR Bold"/>
            </a:endParaRPr>
          </a:p>
        </p:txBody>
      </p:sp>
    </p:spTree>
    <p:extLst>
      <p:ext uri="{BB962C8B-B14F-4D97-AF65-F5344CB8AC3E}">
        <p14:creationId xmlns:p14="http://schemas.microsoft.com/office/powerpoint/2010/main" val="226560529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BEE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7"/>
          <p:cNvSpPr txBox="1"/>
          <p:nvPr/>
        </p:nvSpPr>
        <p:spPr>
          <a:xfrm>
            <a:off x="1028700" y="971550"/>
            <a:ext cx="7581900" cy="53860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lvl="0">
              <a:lnSpc>
                <a:spcPts val="4200"/>
              </a:lnSpc>
              <a:spcBef>
                <a:spcPct val="0"/>
              </a:spcBef>
            </a:pPr>
            <a:r>
              <a:rPr lang="en-US" sz="3500" b="1" dirty="0">
                <a:solidFill>
                  <a:srgbClr val="000000"/>
                </a:solidFill>
                <a:latin typeface="Source Han Sans KR Bold" panose="020B0600000101010101" charset="-127"/>
                <a:ea typeface="Source Han Sans KR Bold" panose="020B0600000101010101" charset="-127"/>
                <a:cs typeface="Inter Bold"/>
                <a:sym typeface="Inter Bold"/>
              </a:rPr>
              <a:t>DATA</a:t>
            </a:r>
            <a:endParaRPr lang="en-US" sz="3500" b="1" u="none" strike="noStrike" dirty="0">
              <a:solidFill>
                <a:srgbClr val="000000"/>
              </a:solidFill>
              <a:latin typeface="Source Han Sans KR Bold" panose="020B0600000101010101" charset="-127"/>
              <a:ea typeface="Source Han Sans KR Bold" panose="020B0600000101010101" charset="-127"/>
              <a:cs typeface="Inter Bold"/>
              <a:sym typeface="Inter Bold"/>
            </a:endParaRPr>
          </a:p>
        </p:txBody>
      </p:sp>
      <p:sp>
        <p:nvSpPr>
          <p:cNvPr id="14" name="AutoShape 3"/>
          <p:cNvSpPr/>
          <p:nvPr/>
        </p:nvSpPr>
        <p:spPr>
          <a:xfrm>
            <a:off x="0" y="2056704"/>
            <a:ext cx="18288000" cy="0"/>
          </a:xfrm>
          <a:prstGeom prst="line">
            <a:avLst/>
          </a:prstGeom>
          <a:ln w="9525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graphicFrame>
        <p:nvGraphicFramePr>
          <p:cNvPr id="3" name="표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29522597"/>
              </p:ext>
            </p:extLst>
          </p:nvPr>
        </p:nvGraphicFramePr>
        <p:xfrm>
          <a:off x="1905000" y="3086100"/>
          <a:ext cx="14097000" cy="66675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048500">
                  <a:extLst>
                    <a:ext uri="{9D8B030D-6E8A-4147-A177-3AD203B41FA5}">
                      <a16:colId xmlns:a16="http://schemas.microsoft.com/office/drawing/2014/main" val="181927226"/>
                    </a:ext>
                  </a:extLst>
                </a:gridCol>
                <a:gridCol w="7048500">
                  <a:extLst>
                    <a:ext uri="{9D8B030D-6E8A-4147-A177-3AD203B41FA5}">
                      <a16:colId xmlns:a16="http://schemas.microsoft.com/office/drawing/2014/main" val="3463434891"/>
                    </a:ext>
                  </a:extLst>
                </a:gridCol>
              </a:tblGrid>
              <a:tr h="1333500">
                <a:tc>
                  <a:txBody>
                    <a:bodyPr/>
                    <a:lstStyle/>
                    <a:p>
                      <a:pPr algn="ctr" latinLnBrk="1">
                        <a:lnSpc>
                          <a:spcPct val="200000"/>
                        </a:lnSpc>
                      </a:pPr>
                      <a:r>
                        <a:rPr lang="ko-KR" altLang="en-US" sz="3600" dirty="0" smtClean="0">
                          <a:solidFill>
                            <a:schemeClr val="tx1"/>
                          </a:solidFill>
                          <a:latin typeface="+mn-lt"/>
                          <a:ea typeface="Source Han Sans KR" panose="020B0600000101010101" charset="-127"/>
                        </a:rPr>
                        <a:t>데이터</a:t>
                      </a:r>
                      <a:endParaRPr lang="ko-KR" altLang="en-US" sz="3600" dirty="0">
                        <a:solidFill>
                          <a:schemeClr val="tx1"/>
                        </a:solidFill>
                        <a:latin typeface="+mn-lt"/>
                        <a:ea typeface="Source Han Sans KR" panose="020B0600000101010101" charset="-127"/>
                      </a:endParaRPr>
                    </a:p>
                  </a:txBody>
                  <a:tcPr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200000"/>
                        </a:lnSpc>
                      </a:pPr>
                      <a:r>
                        <a:rPr lang="ko-KR" altLang="en-US" sz="3600" dirty="0" smtClean="0">
                          <a:solidFill>
                            <a:schemeClr val="tx1"/>
                          </a:solidFill>
                          <a:latin typeface="+mn-lt"/>
                          <a:ea typeface="Source Han Sans KR" panose="020B0600000101010101" charset="-127"/>
                        </a:rPr>
                        <a:t>수집 방법</a:t>
                      </a:r>
                      <a:endParaRPr lang="ko-KR" altLang="en-US" sz="3600" dirty="0">
                        <a:solidFill>
                          <a:schemeClr val="tx1"/>
                        </a:solidFill>
                        <a:latin typeface="+mn-lt"/>
                        <a:ea typeface="Source Han Sans KR" panose="020B0600000101010101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83616767"/>
                  </a:ext>
                </a:extLst>
              </a:tr>
              <a:tr h="1333500">
                <a:tc>
                  <a:txBody>
                    <a:bodyPr/>
                    <a:lstStyle/>
                    <a:p>
                      <a:pPr algn="ctr" latinLnBrk="1">
                        <a:lnSpc>
                          <a:spcPct val="200000"/>
                        </a:lnSpc>
                      </a:pPr>
                      <a:r>
                        <a:rPr lang="ko-KR" altLang="en-US" sz="3600" dirty="0" smtClean="0">
                          <a:solidFill>
                            <a:schemeClr val="tx1"/>
                          </a:solidFill>
                          <a:latin typeface="+mn-lt"/>
                          <a:ea typeface="Source Han Sans KR" panose="020B0600000101010101" charset="-127"/>
                        </a:rPr>
                        <a:t>음식 이미지</a:t>
                      </a:r>
                      <a:endParaRPr lang="ko-KR" altLang="en-US" sz="3600" dirty="0">
                        <a:solidFill>
                          <a:schemeClr val="tx1"/>
                        </a:solidFill>
                        <a:latin typeface="+mn-lt"/>
                        <a:ea typeface="Source Han Sans KR" panose="020B0600000101010101" charset="-127"/>
                      </a:endParaRPr>
                    </a:p>
                  </a:txBody>
                  <a:tcPr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200000"/>
                        </a:lnSpc>
                      </a:pPr>
                      <a:r>
                        <a:rPr lang="en-US" altLang="ko-KR" sz="3600" dirty="0" smtClean="0">
                          <a:solidFill>
                            <a:schemeClr val="tx1"/>
                          </a:solidFill>
                          <a:latin typeface="+mn-lt"/>
                          <a:ea typeface="Source Han Sans KR" panose="020B0600000101010101" charset="-127"/>
                        </a:rPr>
                        <a:t>Ai</a:t>
                      </a:r>
                      <a:r>
                        <a:rPr lang="en-US" altLang="ko-KR" sz="3600" baseline="0" dirty="0" smtClean="0">
                          <a:solidFill>
                            <a:schemeClr val="tx1"/>
                          </a:solidFill>
                          <a:latin typeface="+mn-lt"/>
                          <a:ea typeface="Source Han Sans KR" panose="020B0600000101010101" charset="-127"/>
                        </a:rPr>
                        <a:t> hub</a:t>
                      </a:r>
                      <a:endParaRPr lang="ko-KR" altLang="en-US" sz="3600" dirty="0">
                        <a:solidFill>
                          <a:schemeClr val="tx1"/>
                        </a:solidFill>
                        <a:latin typeface="+mn-lt"/>
                        <a:ea typeface="Source Han Sans KR" panose="020B0600000101010101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97193808"/>
                  </a:ext>
                </a:extLst>
              </a:tr>
              <a:tr h="1333500">
                <a:tc>
                  <a:txBody>
                    <a:bodyPr/>
                    <a:lstStyle/>
                    <a:p>
                      <a:pPr algn="ctr" latinLnBrk="1">
                        <a:lnSpc>
                          <a:spcPct val="200000"/>
                        </a:lnSpc>
                      </a:pPr>
                      <a:r>
                        <a:rPr lang="ko-KR" altLang="en-US" sz="3600" dirty="0" smtClean="0">
                          <a:solidFill>
                            <a:schemeClr val="tx1"/>
                          </a:solidFill>
                          <a:latin typeface="+mn-lt"/>
                          <a:ea typeface="Source Han Sans KR" panose="020B0600000101010101" charset="-127"/>
                        </a:rPr>
                        <a:t>음식 재료 및 레시피</a:t>
                      </a:r>
                      <a:endParaRPr lang="ko-KR" altLang="en-US" sz="3600" dirty="0">
                        <a:solidFill>
                          <a:schemeClr val="tx1"/>
                        </a:solidFill>
                        <a:latin typeface="+mn-lt"/>
                        <a:ea typeface="Source Han Sans KR" panose="020B0600000101010101" charset="-127"/>
                      </a:endParaRPr>
                    </a:p>
                  </a:txBody>
                  <a:tcPr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200000"/>
                        </a:lnSpc>
                      </a:pPr>
                      <a:r>
                        <a:rPr lang="en-US" altLang="ko-KR" sz="3600" dirty="0" smtClean="0">
                          <a:solidFill>
                            <a:schemeClr val="tx1"/>
                          </a:solidFill>
                          <a:latin typeface="+mn-lt"/>
                          <a:ea typeface="Source Han Sans KR" panose="020B0600000101010101" charset="-127"/>
                        </a:rPr>
                        <a:t>Web Crawling</a:t>
                      </a:r>
                      <a:endParaRPr lang="ko-KR" altLang="en-US" sz="3600" dirty="0">
                        <a:solidFill>
                          <a:schemeClr val="tx1"/>
                        </a:solidFill>
                        <a:latin typeface="+mn-lt"/>
                        <a:ea typeface="Source Han Sans KR" panose="020B0600000101010101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32175"/>
                  </a:ext>
                </a:extLst>
              </a:tr>
              <a:tr h="1333500">
                <a:tc>
                  <a:txBody>
                    <a:bodyPr/>
                    <a:lstStyle/>
                    <a:p>
                      <a:pPr algn="ctr" latinLnBrk="1">
                        <a:lnSpc>
                          <a:spcPct val="200000"/>
                        </a:lnSpc>
                      </a:pPr>
                      <a:r>
                        <a:rPr lang="ko-KR" altLang="en-US" sz="3600" dirty="0" smtClean="0">
                          <a:solidFill>
                            <a:schemeClr val="tx1"/>
                          </a:solidFill>
                          <a:latin typeface="+mn-lt"/>
                          <a:ea typeface="Source Han Sans KR" panose="020B0600000101010101" charset="-127"/>
                        </a:rPr>
                        <a:t>영양소 정보</a:t>
                      </a:r>
                      <a:endParaRPr lang="ko-KR" altLang="en-US" sz="3600" dirty="0">
                        <a:solidFill>
                          <a:schemeClr val="tx1"/>
                        </a:solidFill>
                        <a:latin typeface="+mn-lt"/>
                        <a:ea typeface="Source Han Sans KR" panose="020B0600000101010101" charset="-127"/>
                      </a:endParaRPr>
                    </a:p>
                  </a:txBody>
                  <a:tcPr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200000"/>
                        </a:lnSpc>
                      </a:pPr>
                      <a:r>
                        <a:rPr lang="en-US" altLang="ko-KR" sz="3600" dirty="0" smtClean="0">
                          <a:solidFill>
                            <a:schemeClr val="tx1"/>
                          </a:solidFill>
                          <a:latin typeface="+mn-lt"/>
                          <a:ea typeface="Source Han Sans KR" panose="020B0600000101010101" charset="-127"/>
                        </a:rPr>
                        <a:t>Ai hub,</a:t>
                      </a:r>
                      <a:r>
                        <a:rPr lang="en-US" altLang="ko-KR" sz="3600" baseline="0" dirty="0" smtClean="0">
                          <a:solidFill>
                            <a:schemeClr val="tx1"/>
                          </a:solidFill>
                          <a:latin typeface="+mn-lt"/>
                          <a:ea typeface="Source Han Sans KR" panose="020B0600000101010101" charset="-127"/>
                        </a:rPr>
                        <a:t> </a:t>
                      </a:r>
                      <a:r>
                        <a:rPr lang="en-US" altLang="ko-KR" sz="3600" baseline="0" dirty="0" smtClean="0">
                          <a:solidFill>
                            <a:schemeClr val="tx1"/>
                          </a:solidFill>
                          <a:latin typeface="+mn-lt"/>
                          <a:ea typeface="Source Han Sans KR" panose="020B0600000101010101" charset="-127"/>
                        </a:rPr>
                        <a:t>Web Crawling</a:t>
                      </a:r>
                      <a:endParaRPr lang="ko-KR" altLang="en-US" sz="3600" dirty="0">
                        <a:solidFill>
                          <a:schemeClr val="tx1"/>
                        </a:solidFill>
                        <a:latin typeface="+mn-lt"/>
                        <a:ea typeface="Source Han Sans KR" panose="020B0600000101010101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45278812"/>
                  </a:ext>
                </a:extLst>
              </a:tr>
              <a:tr h="1333500">
                <a:tc>
                  <a:txBody>
                    <a:bodyPr/>
                    <a:lstStyle/>
                    <a:p>
                      <a:pPr algn="ctr" latinLnBrk="1">
                        <a:lnSpc>
                          <a:spcPct val="200000"/>
                        </a:lnSpc>
                      </a:pPr>
                      <a:r>
                        <a:rPr lang="ko-KR" altLang="en-US" sz="3600" dirty="0" smtClean="0">
                          <a:solidFill>
                            <a:schemeClr val="tx1"/>
                          </a:solidFill>
                          <a:latin typeface="+mn-lt"/>
                          <a:ea typeface="Source Han Sans KR" panose="020B0600000101010101" charset="-127"/>
                        </a:rPr>
                        <a:t>개인정보</a:t>
                      </a:r>
                      <a:r>
                        <a:rPr lang="en-US" altLang="ko-KR" sz="3600" dirty="0" smtClean="0">
                          <a:solidFill>
                            <a:schemeClr val="tx1"/>
                          </a:solidFill>
                          <a:latin typeface="+mn-lt"/>
                          <a:ea typeface="Source Han Sans KR" panose="020B0600000101010101" charset="-127"/>
                        </a:rPr>
                        <a:t>(</a:t>
                      </a:r>
                      <a:r>
                        <a:rPr lang="ko-KR" altLang="en-US" sz="3600" dirty="0" smtClean="0">
                          <a:solidFill>
                            <a:schemeClr val="tx1"/>
                          </a:solidFill>
                          <a:latin typeface="+mn-lt"/>
                          <a:ea typeface="Source Han Sans KR" panose="020B0600000101010101" charset="-127"/>
                        </a:rPr>
                        <a:t>키</a:t>
                      </a:r>
                      <a:r>
                        <a:rPr lang="en-US" altLang="ko-KR" sz="3600" dirty="0" smtClean="0">
                          <a:solidFill>
                            <a:schemeClr val="tx1"/>
                          </a:solidFill>
                          <a:latin typeface="+mn-lt"/>
                          <a:ea typeface="Source Han Sans KR" panose="020B0600000101010101" charset="-127"/>
                        </a:rPr>
                        <a:t>, </a:t>
                      </a:r>
                      <a:r>
                        <a:rPr lang="ko-KR" altLang="en-US" sz="3600" dirty="0" smtClean="0">
                          <a:solidFill>
                            <a:schemeClr val="tx1"/>
                          </a:solidFill>
                          <a:latin typeface="+mn-lt"/>
                          <a:ea typeface="Source Han Sans KR" panose="020B0600000101010101" charset="-127"/>
                        </a:rPr>
                        <a:t>몸무게</a:t>
                      </a:r>
                      <a:r>
                        <a:rPr lang="en-US" altLang="ko-KR" sz="3600" dirty="0" smtClean="0">
                          <a:solidFill>
                            <a:schemeClr val="tx1"/>
                          </a:solidFill>
                          <a:latin typeface="+mn-lt"/>
                          <a:ea typeface="Source Han Sans KR" panose="020B0600000101010101" charset="-127"/>
                        </a:rPr>
                        <a:t>, </a:t>
                      </a:r>
                      <a:r>
                        <a:rPr lang="ko-KR" altLang="en-US" sz="3600" dirty="0" err="1" smtClean="0">
                          <a:solidFill>
                            <a:schemeClr val="tx1"/>
                          </a:solidFill>
                          <a:latin typeface="+mn-lt"/>
                          <a:ea typeface="Source Han Sans KR" panose="020B0600000101010101" charset="-127"/>
                        </a:rPr>
                        <a:t>알러지</a:t>
                      </a:r>
                      <a:r>
                        <a:rPr lang="ko-KR" altLang="en-US" sz="3600" dirty="0" smtClean="0">
                          <a:solidFill>
                            <a:schemeClr val="tx1"/>
                          </a:solidFill>
                          <a:latin typeface="+mn-lt"/>
                          <a:ea typeface="Source Han Sans KR" panose="020B0600000101010101" charset="-127"/>
                        </a:rPr>
                        <a:t> 등</a:t>
                      </a:r>
                      <a:r>
                        <a:rPr lang="en-US" altLang="ko-KR" sz="3600" dirty="0" smtClean="0">
                          <a:solidFill>
                            <a:schemeClr val="tx1"/>
                          </a:solidFill>
                          <a:latin typeface="+mn-lt"/>
                          <a:ea typeface="Source Han Sans KR" panose="020B0600000101010101" charset="-127"/>
                        </a:rPr>
                        <a:t>)</a:t>
                      </a:r>
                      <a:endParaRPr lang="ko-KR" altLang="en-US" sz="3600" dirty="0">
                        <a:solidFill>
                          <a:schemeClr val="tx1"/>
                        </a:solidFill>
                        <a:latin typeface="+mn-lt"/>
                        <a:ea typeface="Source Han Sans KR" panose="020B0600000101010101" charset="-127"/>
                      </a:endParaRPr>
                    </a:p>
                  </a:txBody>
                  <a:tcPr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200000"/>
                        </a:lnSpc>
                      </a:pPr>
                      <a:r>
                        <a:rPr lang="ko-KR" altLang="en-US" sz="3600" dirty="0" err="1" smtClean="0">
                          <a:solidFill>
                            <a:schemeClr val="tx1"/>
                          </a:solidFill>
                          <a:latin typeface="+mn-lt"/>
                          <a:ea typeface="Source Han Sans KR" panose="020B0600000101010101" charset="-127"/>
                        </a:rPr>
                        <a:t>회원가입시</a:t>
                      </a:r>
                      <a:r>
                        <a:rPr lang="ko-KR" altLang="en-US" sz="3600" dirty="0" smtClean="0">
                          <a:solidFill>
                            <a:schemeClr val="tx1"/>
                          </a:solidFill>
                          <a:latin typeface="+mn-lt"/>
                          <a:ea typeface="Source Han Sans KR" panose="020B0600000101010101" charset="-127"/>
                        </a:rPr>
                        <a:t> 수집</a:t>
                      </a:r>
                      <a:endParaRPr lang="ko-KR" altLang="en-US" sz="3600" dirty="0">
                        <a:solidFill>
                          <a:schemeClr val="tx1"/>
                        </a:solidFill>
                        <a:latin typeface="+mn-lt"/>
                        <a:ea typeface="Source Han Sans KR" panose="020B0600000101010101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5421628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41907762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BEE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직사각형 36"/>
          <p:cNvSpPr/>
          <p:nvPr/>
        </p:nvSpPr>
        <p:spPr>
          <a:xfrm>
            <a:off x="5528400" y="3443596"/>
            <a:ext cx="720000" cy="720000"/>
          </a:xfrm>
          <a:prstGeom prst="rect">
            <a:avLst/>
          </a:prstGeom>
          <a:solidFill>
            <a:srgbClr val="EBEE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8" name="직사각형 37"/>
          <p:cNvSpPr/>
          <p:nvPr/>
        </p:nvSpPr>
        <p:spPr>
          <a:xfrm>
            <a:off x="5528400" y="5835596"/>
            <a:ext cx="720000" cy="720000"/>
          </a:xfrm>
          <a:prstGeom prst="rect">
            <a:avLst/>
          </a:prstGeom>
          <a:solidFill>
            <a:srgbClr val="EBEE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9" name="직사각형 38"/>
          <p:cNvSpPr/>
          <p:nvPr/>
        </p:nvSpPr>
        <p:spPr>
          <a:xfrm>
            <a:off x="5528400" y="8261940"/>
            <a:ext cx="720000" cy="720000"/>
          </a:xfrm>
          <a:prstGeom prst="rect">
            <a:avLst/>
          </a:prstGeom>
          <a:solidFill>
            <a:srgbClr val="EBEE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TextBox 7"/>
          <p:cNvSpPr txBox="1"/>
          <p:nvPr/>
        </p:nvSpPr>
        <p:spPr>
          <a:xfrm>
            <a:off x="1028700" y="971550"/>
            <a:ext cx="7581900" cy="53860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lvl="0">
              <a:lnSpc>
                <a:spcPts val="4200"/>
              </a:lnSpc>
              <a:spcBef>
                <a:spcPct val="0"/>
              </a:spcBef>
            </a:pPr>
            <a:r>
              <a:rPr lang="en-US" sz="3500" b="1" dirty="0">
                <a:solidFill>
                  <a:srgbClr val="000000"/>
                </a:solidFill>
                <a:latin typeface="Source Han Sans KR Bold" panose="020B0600000101010101" charset="-127"/>
                <a:ea typeface="Source Han Sans KR Bold" panose="020B0600000101010101" charset="-127"/>
                <a:cs typeface="Inter Bold"/>
                <a:sym typeface="Inter Bold"/>
              </a:rPr>
              <a:t>TECH STACK</a:t>
            </a:r>
            <a:endParaRPr lang="en-US" sz="3500" b="1" u="none" strike="noStrike" dirty="0">
              <a:solidFill>
                <a:srgbClr val="000000"/>
              </a:solidFill>
              <a:latin typeface="Source Han Sans KR Bold" panose="020B0600000101010101" charset="-127"/>
              <a:ea typeface="Source Han Sans KR Bold" panose="020B0600000101010101" charset="-127"/>
              <a:cs typeface="Inter Bold"/>
              <a:sym typeface="Inter Bold"/>
            </a:endParaRPr>
          </a:p>
        </p:txBody>
      </p:sp>
      <p:sp>
        <p:nvSpPr>
          <p:cNvPr id="49" name="직사각형 48"/>
          <p:cNvSpPr/>
          <p:nvPr/>
        </p:nvSpPr>
        <p:spPr>
          <a:xfrm>
            <a:off x="13634551" y="5835596"/>
            <a:ext cx="720000" cy="720000"/>
          </a:xfrm>
          <a:prstGeom prst="rect">
            <a:avLst/>
          </a:prstGeom>
          <a:solidFill>
            <a:srgbClr val="EBEE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868400" y="4859424"/>
            <a:ext cx="3177222" cy="2672344"/>
          </a:xfrm>
          <a:prstGeom prst="rect">
            <a:avLst/>
          </a:prstGeom>
        </p:spPr>
      </p:pic>
      <p:sp>
        <p:nvSpPr>
          <p:cNvPr id="6" name="TextBox 18"/>
          <p:cNvSpPr txBox="1"/>
          <p:nvPr/>
        </p:nvSpPr>
        <p:spPr>
          <a:xfrm>
            <a:off x="639093" y="7698611"/>
            <a:ext cx="2543378" cy="1846659"/>
          </a:xfrm>
          <a:prstGeom prst="rect">
            <a:avLst/>
          </a:prstGeom>
        </p:spPr>
        <p:txBody>
          <a:bodyPr wrap="square" lIns="0" tIns="0" rIns="0" bIns="0" rtlCol="0" anchor="ctr">
            <a:spAutoFit/>
          </a:bodyPr>
          <a:lstStyle/>
          <a:p>
            <a:pPr algn="ctr"/>
            <a:r>
              <a:rPr lang="ko-KR" altLang="en-US" sz="2400" b="1" dirty="0"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개인</a:t>
            </a:r>
            <a:r>
              <a:rPr lang="en-US" sz="2400" b="1" dirty="0"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 </a:t>
            </a:r>
            <a:r>
              <a:rPr lang="ko-KR" altLang="en-US" sz="2400" b="1" dirty="0"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정보</a:t>
            </a:r>
            <a:endParaRPr lang="en-US" altLang="ko-KR" sz="2400" b="1" dirty="0">
              <a:latin typeface="Source Han Sans KR Bold"/>
              <a:ea typeface="Source Han Sans KR Bold"/>
              <a:cs typeface="Source Han Sans KR Bold"/>
              <a:sym typeface="Source Han Sans KR Bold"/>
            </a:endParaRPr>
          </a:p>
          <a:p>
            <a:pPr algn="ctr"/>
            <a:r>
              <a:rPr lang="en-US" sz="2400" b="1" dirty="0"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(</a:t>
            </a:r>
            <a:r>
              <a:rPr lang="ko-KR" altLang="en-US" sz="2400" b="1" dirty="0"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수집</a:t>
            </a:r>
            <a:r>
              <a:rPr lang="en-US" sz="2400" b="1" dirty="0"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)</a:t>
            </a:r>
          </a:p>
          <a:p>
            <a:pPr algn="ctr"/>
            <a:endParaRPr lang="en-US" sz="2400" b="1" dirty="0">
              <a:latin typeface="Source Han Sans KR Bold"/>
              <a:ea typeface="Source Han Sans KR Bold"/>
              <a:cs typeface="Source Han Sans KR Bold"/>
              <a:sym typeface="Source Han Sans KR Bold"/>
            </a:endParaRPr>
          </a:p>
          <a:p>
            <a:pPr algn="ctr"/>
            <a:r>
              <a:rPr lang="ko-KR" altLang="en-US" sz="2400" b="1" dirty="0"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영양 정보</a:t>
            </a:r>
            <a:endParaRPr lang="en-US" altLang="ko-KR" sz="2400" b="1" dirty="0">
              <a:latin typeface="Source Han Sans KR Bold"/>
              <a:ea typeface="Source Han Sans KR Bold"/>
              <a:cs typeface="Source Han Sans KR Bold"/>
              <a:sym typeface="Source Han Sans KR Bold"/>
            </a:endParaRPr>
          </a:p>
          <a:p>
            <a:pPr algn="ctr"/>
            <a:r>
              <a:rPr lang="ko-KR" altLang="en-US" sz="2400" b="1" dirty="0"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레시피</a:t>
            </a:r>
            <a:endParaRPr lang="en-US" altLang="ko-KR" sz="2400" b="1" dirty="0">
              <a:latin typeface="Source Han Sans KR Bold"/>
              <a:ea typeface="Source Han Sans KR Bold"/>
              <a:cs typeface="Source Han Sans KR Bold"/>
              <a:sym typeface="Source Han Sans KR Bold"/>
            </a:endParaRPr>
          </a:p>
        </p:txBody>
      </p:sp>
      <p:sp>
        <p:nvSpPr>
          <p:cNvPr id="9" name="TextBox 18"/>
          <p:cNvSpPr txBox="1"/>
          <p:nvPr/>
        </p:nvSpPr>
        <p:spPr>
          <a:xfrm>
            <a:off x="639093" y="3249599"/>
            <a:ext cx="2543378" cy="1107996"/>
          </a:xfrm>
          <a:prstGeom prst="rect">
            <a:avLst/>
          </a:prstGeom>
        </p:spPr>
        <p:txBody>
          <a:bodyPr wrap="square" lIns="0" tIns="0" rIns="0" bIns="0" rtlCol="0" anchor="ctr">
            <a:spAutoFit/>
          </a:bodyPr>
          <a:lstStyle/>
          <a:p>
            <a:pPr algn="ctr"/>
            <a:r>
              <a:rPr lang="en-US" sz="2400" b="1" dirty="0"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CNN</a:t>
            </a:r>
          </a:p>
          <a:p>
            <a:pPr algn="ctr"/>
            <a:r>
              <a:rPr lang="en-US" altLang="ko-KR" sz="2400" b="1" dirty="0"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Transformer</a:t>
            </a:r>
          </a:p>
          <a:p>
            <a:pPr algn="ctr"/>
            <a:r>
              <a:rPr lang="en-US" altLang="ko-KR" sz="2400" b="1" dirty="0"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(</a:t>
            </a:r>
            <a:r>
              <a:rPr lang="en-US" altLang="ko-KR" sz="2400" b="1" dirty="0" err="1"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Huggingface</a:t>
            </a:r>
            <a:r>
              <a:rPr lang="en-US" altLang="ko-KR" sz="2400" b="1" dirty="0"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)</a:t>
            </a:r>
          </a:p>
        </p:txBody>
      </p:sp>
      <p:sp>
        <p:nvSpPr>
          <p:cNvPr id="12" name="TextBox 18"/>
          <p:cNvSpPr txBox="1"/>
          <p:nvPr/>
        </p:nvSpPr>
        <p:spPr>
          <a:xfrm>
            <a:off x="639093" y="6010930"/>
            <a:ext cx="2543378" cy="369332"/>
          </a:xfrm>
          <a:prstGeom prst="rect">
            <a:avLst/>
          </a:prstGeom>
        </p:spPr>
        <p:txBody>
          <a:bodyPr wrap="square" lIns="0" tIns="0" rIns="0" bIns="0" rtlCol="0" anchor="ctr">
            <a:spAutoFit/>
          </a:bodyPr>
          <a:lstStyle/>
          <a:p>
            <a:pPr algn="ctr"/>
            <a:r>
              <a:rPr lang="en-US" sz="2400" b="1" dirty="0" err="1"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Chatbot</a:t>
            </a:r>
            <a:endParaRPr lang="en-US" sz="2400" b="1" dirty="0">
              <a:latin typeface="Source Han Sans KR Bold"/>
              <a:ea typeface="Source Han Sans KR Bold"/>
              <a:cs typeface="Source Han Sans KR Bold"/>
              <a:sym typeface="Source Han Sans KR Bold"/>
            </a:endParaRPr>
          </a:p>
        </p:txBody>
      </p:sp>
      <p:sp>
        <p:nvSpPr>
          <p:cNvPr id="14" name="AutoShape 3"/>
          <p:cNvSpPr/>
          <p:nvPr/>
        </p:nvSpPr>
        <p:spPr>
          <a:xfrm>
            <a:off x="0" y="2056704"/>
            <a:ext cx="18288000" cy="0"/>
          </a:xfrm>
          <a:prstGeom prst="line">
            <a:avLst/>
          </a:prstGeom>
          <a:ln w="9525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pic>
        <p:nvPicPr>
          <p:cNvPr id="15" name="그림 14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82471" y="7147380"/>
            <a:ext cx="2880000" cy="2949120"/>
          </a:xfrm>
          <a:prstGeom prst="rect">
            <a:avLst/>
          </a:prstGeom>
        </p:spPr>
      </p:pic>
      <p:pic>
        <p:nvPicPr>
          <p:cNvPr id="18" name="그림 17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648" t="21990" r="22352" b="22010"/>
          <a:stretch/>
        </p:blipFill>
        <p:spPr>
          <a:xfrm>
            <a:off x="3182471" y="2363596"/>
            <a:ext cx="2880000" cy="2880000"/>
          </a:xfrm>
          <a:prstGeom prst="rect">
            <a:avLst/>
          </a:prstGeom>
        </p:spPr>
      </p:pic>
      <p:pic>
        <p:nvPicPr>
          <p:cNvPr id="19" name="그림 18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82471" y="5805596"/>
            <a:ext cx="2880000" cy="780000"/>
          </a:xfrm>
          <a:prstGeom prst="rect">
            <a:avLst/>
          </a:prstGeom>
        </p:spPr>
      </p:pic>
      <p:sp>
        <p:nvSpPr>
          <p:cNvPr id="43" name="직사각형 42"/>
          <p:cNvSpPr/>
          <p:nvPr/>
        </p:nvSpPr>
        <p:spPr>
          <a:xfrm>
            <a:off x="8408400" y="5835596"/>
            <a:ext cx="720000" cy="720000"/>
          </a:xfrm>
          <a:prstGeom prst="rect">
            <a:avLst/>
          </a:prstGeom>
          <a:solidFill>
            <a:srgbClr val="EBEE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4" name="직사각형 43"/>
          <p:cNvSpPr/>
          <p:nvPr/>
        </p:nvSpPr>
        <p:spPr>
          <a:xfrm>
            <a:off x="11574600" y="5835596"/>
            <a:ext cx="720000" cy="720000"/>
          </a:xfrm>
          <a:prstGeom prst="rect">
            <a:avLst/>
          </a:prstGeom>
          <a:solidFill>
            <a:srgbClr val="EBEE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0" name="그림 19"/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354" r="19621" b="17595"/>
          <a:stretch/>
        </p:blipFill>
        <p:spPr>
          <a:xfrm>
            <a:off x="8551500" y="4700953"/>
            <a:ext cx="3600000" cy="2989286"/>
          </a:xfrm>
          <a:prstGeom prst="rect">
            <a:avLst/>
          </a:prstGeom>
        </p:spPr>
      </p:pic>
      <p:cxnSp>
        <p:nvCxnSpPr>
          <p:cNvPr id="31" name="직선 연결선 30"/>
          <p:cNvCxnSpPr>
            <a:stCxn id="44" idx="3"/>
            <a:endCxn id="49" idx="1"/>
          </p:cNvCxnSpPr>
          <p:nvPr/>
        </p:nvCxnSpPr>
        <p:spPr>
          <a:xfrm>
            <a:off x="12294600" y="6195596"/>
            <a:ext cx="1339951" cy="0"/>
          </a:xfrm>
          <a:prstGeom prst="line">
            <a:avLst/>
          </a:prstGeom>
          <a:ln w="254000" cap="rnd">
            <a:solidFill>
              <a:srgbClr val="C5C5C5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2" name="직선 연결선 21"/>
          <p:cNvCxnSpPr>
            <a:stCxn id="37" idx="3"/>
            <a:endCxn id="43" idx="1"/>
          </p:cNvCxnSpPr>
          <p:nvPr/>
        </p:nvCxnSpPr>
        <p:spPr>
          <a:xfrm>
            <a:off x="6248400" y="3803596"/>
            <a:ext cx="2160000" cy="2392000"/>
          </a:xfrm>
          <a:prstGeom prst="line">
            <a:avLst/>
          </a:prstGeom>
          <a:ln w="254000" cap="rnd">
            <a:solidFill>
              <a:srgbClr val="C5C5C5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4" name="직선 연결선 23"/>
          <p:cNvCxnSpPr>
            <a:stCxn id="38" idx="3"/>
            <a:endCxn id="43" idx="1"/>
          </p:cNvCxnSpPr>
          <p:nvPr/>
        </p:nvCxnSpPr>
        <p:spPr>
          <a:xfrm>
            <a:off x="6248400" y="6195596"/>
            <a:ext cx="2160000" cy="0"/>
          </a:xfrm>
          <a:prstGeom prst="line">
            <a:avLst/>
          </a:prstGeom>
          <a:ln w="254000" cap="rnd">
            <a:solidFill>
              <a:srgbClr val="C5C5C5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6" name="직선 연결선 25"/>
          <p:cNvCxnSpPr>
            <a:stCxn id="39" idx="3"/>
            <a:endCxn id="43" idx="1"/>
          </p:cNvCxnSpPr>
          <p:nvPr/>
        </p:nvCxnSpPr>
        <p:spPr>
          <a:xfrm flipV="1">
            <a:off x="6248400" y="6195596"/>
            <a:ext cx="2160000" cy="2426344"/>
          </a:xfrm>
          <a:prstGeom prst="line">
            <a:avLst/>
          </a:prstGeom>
          <a:ln w="254000" cap="rnd">
            <a:solidFill>
              <a:srgbClr val="C5C5C5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4" name="TextBox 18"/>
          <p:cNvSpPr txBox="1"/>
          <p:nvPr/>
        </p:nvSpPr>
        <p:spPr>
          <a:xfrm>
            <a:off x="14185322" y="5683599"/>
            <a:ext cx="2543378" cy="615553"/>
          </a:xfrm>
          <a:prstGeom prst="rect">
            <a:avLst/>
          </a:prstGeom>
        </p:spPr>
        <p:txBody>
          <a:bodyPr wrap="square" lIns="0" tIns="0" rIns="0" bIns="0" rtlCol="0" anchor="ctr">
            <a:spAutoFit/>
          </a:bodyPr>
          <a:lstStyle/>
          <a:p>
            <a:pPr algn="ctr"/>
            <a:r>
              <a:rPr lang="en-US" sz="4000" b="1" dirty="0"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USER</a:t>
            </a:r>
          </a:p>
        </p:txBody>
      </p:sp>
    </p:spTree>
    <p:extLst>
      <p:ext uri="{BB962C8B-B14F-4D97-AF65-F5344CB8AC3E}">
        <p14:creationId xmlns:p14="http://schemas.microsoft.com/office/powerpoint/2010/main" val="324421100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BEE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3" name="직선 화살표 연결선 142"/>
          <p:cNvCxnSpPr/>
          <p:nvPr/>
        </p:nvCxnSpPr>
        <p:spPr>
          <a:xfrm rot="13500000" flipH="1" flipV="1">
            <a:off x="14577805" y="6932668"/>
            <a:ext cx="1800000" cy="0"/>
          </a:xfrm>
          <a:prstGeom prst="straightConnector1">
            <a:avLst/>
          </a:prstGeom>
          <a:ln w="190500" cap="rnd">
            <a:solidFill>
              <a:srgbClr val="C5C5C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4" name="직선 화살표 연결선 143"/>
          <p:cNvCxnSpPr/>
          <p:nvPr/>
        </p:nvCxnSpPr>
        <p:spPr>
          <a:xfrm rot="13500000">
            <a:off x="13800309" y="6932668"/>
            <a:ext cx="1800000" cy="0"/>
          </a:xfrm>
          <a:prstGeom prst="straightConnector1">
            <a:avLst/>
          </a:prstGeom>
          <a:ln w="190500" cap="rnd">
            <a:solidFill>
              <a:srgbClr val="C5C5C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4" name="직선 화살표 연결선 133"/>
          <p:cNvCxnSpPr/>
          <p:nvPr/>
        </p:nvCxnSpPr>
        <p:spPr>
          <a:xfrm>
            <a:off x="8576707" y="8267700"/>
            <a:ext cx="3060000" cy="0"/>
          </a:xfrm>
          <a:prstGeom prst="straightConnector1">
            <a:avLst/>
          </a:prstGeom>
          <a:ln w="190500" cap="rnd">
            <a:solidFill>
              <a:srgbClr val="C5C5C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5" name="직선 화살표 연결선 134"/>
          <p:cNvCxnSpPr/>
          <p:nvPr/>
        </p:nvCxnSpPr>
        <p:spPr>
          <a:xfrm flipH="1">
            <a:off x="8576707" y="8786387"/>
            <a:ext cx="3060000" cy="0"/>
          </a:xfrm>
          <a:prstGeom prst="straightConnector1">
            <a:avLst/>
          </a:prstGeom>
          <a:ln w="190500" cap="rnd">
            <a:solidFill>
              <a:srgbClr val="C5C5C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직선 화살표 연결선 90"/>
          <p:cNvCxnSpPr/>
          <p:nvPr/>
        </p:nvCxnSpPr>
        <p:spPr>
          <a:xfrm>
            <a:off x="8639716" y="4196776"/>
            <a:ext cx="3060000" cy="0"/>
          </a:xfrm>
          <a:prstGeom prst="straightConnector1">
            <a:avLst/>
          </a:prstGeom>
          <a:ln w="190500" cap="rnd">
            <a:solidFill>
              <a:srgbClr val="C5C5C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6" name="직선 화살표 연결선 105"/>
          <p:cNvCxnSpPr/>
          <p:nvPr/>
        </p:nvCxnSpPr>
        <p:spPr>
          <a:xfrm flipH="1">
            <a:off x="8639716" y="4715463"/>
            <a:ext cx="3060000" cy="0"/>
          </a:xfrm>
          <a:prstGeom prst="straightConnector1">
            <a:avLst/>
          </a:prstGeom>
          <a:ln w="190500" cap="rnd">
            <a:solidFill>
              <a:srgbClr val="C5C5C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0" name="직선 화살표 연결선 99"/>
          <p:cNvCxnSpPr/>
          <p:nvPr/>
        </p:nvCxnSpPr>
        <p:spPr>
          <a:xfrm>
            <a:off x="13137805" y="4196776"/>
            <a:ext cx="2701788" cy="0"/>
          </a:xfrm>
          <a:prstGeom prst="straightConnector1">
            <a:avLst/>
          </a:prstGeom>
          <a:ln w="190500" cap="rnd">
            <a:solidFill>
              <a:srgbClr val="C5C5C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" name="직선 화살표 연결선 101"/>
          <p:cNvCxnSpPr/>
          <p:nvPr/>
        </p:nvCxnSpPr>
        <p:spPr>
          <a:xfrm flipH="1">
            <a:off x="13137805" y="4715463"/>
            <a:ext cx="2340000" cy="0"/>
          </a:xfrm>
          <a:prstGeom prst="straightConnector1">
            <a:avLst/>
          </a:prstGeom>
          <a:ln w="190500" cap="rnd">
            <a:solidFill>
              <a:srgbClr val="C5C5C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직선 화살표 연결선 62"/>
          <p:cNvCxnSpPr>
            <a:stCxn id="32" idx="2"/>
            <a:endCxn id="33" idx="0"/>
          </p:cNvCxnSpPr>
          <p:nvPr/>
        </p:nvCxnSpPr>
        <p:spPr>
          <a:xfrm flipH="1">
            <a:off x="5102143" y="5456807"/>
            <a:ext cx="80858" cy="2247839"/>
          </a:xfrm>
          <a:prstGeom prst="straightConnector1">
            <a:avLst/>
          </a:prstGeom>
          <a:ln w="190500" cap="rnd">
            <a:solidFill>
              <a:srgbClr val="C5C5C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직선 화살표 연결선 10"/>
          <p:cNvCxnSpPr>
            <a:stCxn id="25" idx="3"/>
            <a:endCxn id="32" idx="1"/>
          </p:cNvCxnSpPr>
          <p:nvPr/>
        </p:nvCxnSpPr>
        <p:spPr>
          <a:xfrm>
            <a:off x="2040792" y="4633528"/>
            <a:ext cx="2332209" cy="0"/>
          </a:xfrm>
          <a:prstGeom prst="straightConnector1">
            <a:avLst/>
          </a:prstGeom>
          <a:ln w="190500" cap="rnd">
            <a:solidFill>
              <a:srgbClr val="C5C5C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TextBox 18"/>
          <p:cNvSpPr txBox="1"/>
          <p:nvPr/>
        </p:nvSpPr>
        <p:spPr>
          <a:xfrm>
            <a:off x="1452458" y="4157600"/>
            <a:ext cx="3313666" cy="110799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ko-KR" altLang="en-US" sz="20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개인 정보</a:t>
            </a:r>
            <a:endParaRPr lang="en-US" altLang="ko-KR" sz="2000" b="1" dirty="0">
              <a:solidFill>
                <a:srgbClr val="000000"/>
              </a:solidFill>
              <a:latin typeface="Source Han Sans KR Bold"/>
              <a:ea typeface="Source Han Sans KR Bold"/>
              <a:cs typeface="Source Han Sans KR Bold"/>
              <a:sym typeface="Source Han Sans KR Bold"/>
            </a:endParaRPr>
          </a:p>
          <a:p>
            <a:pPr algn="ctr"/>
            <a:endParaRPr lang="en-US" altLang="ko-KR" sz="2000" b="1" dirty="0">
              <a:solidFill>
                <a:srgbClr val="000000"/>
              </a:solidFill>
              <a:latin typeface="Source Han Sans KR Bold"/>
              <a:ea typeface="Source Han Sans KR Bold"/>
              <a:cs typeface="Source Han Sans KR Bold"/>
              <a:sym typeface="Source Han Sans KR Bold"/>
            </a:endParaRPr>
          </a:p>
          <a:p>
            <a:pPr algn="ctr"/>
            <a:r>
              <a:rPr lang="en-US" altLang="ko-KR" sz="16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(</a:t>
            </a:r>
            <a:r>
              <a:rPr lang="ko-KR" altLang="en-US" sz="16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성별</a:t>
            </a:r>
            <a:r>
              <a:rPr lang="en-US" altLang="ko-KR" sz="16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, </a:t>
            </a:r>
            <a:r>
              <a:rPr lang="ko-KR" altLang="en-US" sz="16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키</a:t>
            </a:r>
            <a:r>
              <a:rPr lang="en-US" altLang="ko-KR" sz="16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, </a:t>
            </a:r>
            <a:r>
              <a:rPr lang="ko-KR" altLang="en-US" sz="16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몸무게</a:t>
            </a:r>
            <a:r>
              <a:rPr lang="en-US" altLang="ko-KR" sz="16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,</a:t>
            </a:r>
          </a:p>
          <a:p>
            <a:pPr algn="ctr"/>
            <a:r>
              <a:rPr lang="en-US" altLang="ko-KR" sz="16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 </a:t>
            </a:r>
            <a:r>
              <a:rPr lang="ko-KR" altLang="en-US" sz="1600" b="1" dirty="0" err="1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알러지</a:t>
            </a:r>
            <a:r>
              <a:rPr lang="ko-KR" altLang="en-US" sz="16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 등</a:t>
            </a:r>
            <a:r>
              <a:rPr lang="en-US" altLang="ko-KR" sz="16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)</a:t>
            </a:r>
          </a:p>
        </p:txBody>
      </p:sp>
      <p:sp>
        <p:nvSpPr>
          <p:cNvPr id="2" name="TextBox 7"/>
          <p:cNvSpPr txBox="1"/>
          <p:nvPr/>
        </p:nvSpPr>
        <p:spPr>
          <a:xfrm>
            <a:off x="1028700" y="971550"/>
            <a:ext cx="8953500" cy="53860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lvl="0">
              <a:lnSpc>
                <a:spcPts val="4200"/>
              </a:lnSpc>
              <a:spcBef>
                <a:spcPct val="0"/>
              </a:spcBef>
            </a:pPr>
            <a:r>
              <a:rPr lang="en-US" sz="3500" b="1" dirty="0">
                <a:solidFill>
                  <a:srgbClr val="000000"/>
                </a:solidFill>
                <a:latin typeface="Source Han Sans KR Bold" panose="020B0600000101010101" charset="-127"/>
                <a:ea typeface="Source Han Sans KR Bold" panose="020B0600000101010101" charset="-127"/>
                <a:cs typeface="Inter Bold"/>
                <a:sym typeface="Inter Bold"/>
              </a:rPr>
              <a:t>WEB APPLICATION ARCHITECTURE</a:t>
            </a:r>
            <a:endParaRPr lang="en-US" sz="3500" b="1" u="none" strike="noStrike" dirty="0">
              <a:solidFill>
                <a:srgbClr val="000000"/>
              </a:solidFill>
              <a:latin typeface="Source Han Sans KR Bold" panose="020B0600000101010101" charset="-127"/>
              <a:ea typeface="Source Han Sans KR Bold" panose="020B0600000101010101" charset="-127"/>
              <a:cs typeface="Inter Bold"/>
              <a:sym typeface="Inter Bold"/>
            </a:endParaRPr>
          </a:p>
        </p:txBody>
      </p:sp>
      <p:sp>
        <p:nvSpPr>
          <p:cNvPr id="14" name="AutoShape 3"/>
          <p:cNvSpPr/>
          <p:nvPr/>
        </p:nvSpPr>
        <p:spPr>
          <a:xfrm>
            <a:off x="0" y="2056704"/>
            <a:ext cx="18288000" cy="0"/>
          </a:xfrm>
          <a:prstGeom prst="line">
            <a:avLst/>
          </a:prstGeom>
          <a:ln w="9525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4985" r="49580"/>
          <a:stretch/>
        </p:blipFill>
        <p:spPr>
          <a:xfrm>
            <a:off x="6947455" y="7704646"/>
            <a:ext cx="1807327" cy="1742400"/>
          </a:xfrm>
          <a:prstGeom prst="rect">
            <a:avLst/>
          </a:prstGeom>
        </p:spPr>
      </p:pic>
      <p:pic>
        <p:nvPicPr>
          <p:cNvPr id="33" name="그림 32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016" b="58526"/>
          <a:stretch/>
        </p:blipFill>
        <p:spPr>
          <a:xfrm>
            <a:off x="4382143" y="7704646"/>
            <a:ext cx="1440000" cy="1743728"/>
          </a:xfrm>
          <a:prstGeom prst="rect">
            <a:avLst/>
          </a:prstGeom>
        </p:spPr>
      </p:pic>
      <p:grpSp>
        <p:nvGrpSpPr>
          <p:cNvPr id="73" name="그룹 72"/>
          <p:cNvGrpSpPr/>
          <p:nvPr/>
        </p:nvGrpSpPr>
        <p:grpSpPr>
          <a:xfrm>
            <a:off x="319463" y="3909628"/>
            <a:ext cx="1721329" cy="1447800"/>
            <a:chOff x="238605" y="4397132"/>
            <a:chExt cx="1721329" cy="1447800"/>
          </a:xfrm>
        </p:grpSpPr>
        <p:pic>
          <p:nvPicPr>
            <p:cNvPr id="25" name="그림 24"/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38605" y="4397132"/>
              <a:ext cx="1721329" cy="1447800"/>
            </a:xfrm>
            <a:prstGeom prst="rect">
              <a:avLst/>
            </a:prstGeom>
          </p:spPr>
        </p:pic>
        <p:sp>
          <p:nvSpPr>
            <p:cNvPr id="27" name="TextBox 18"/>
            <p:cNvSpPr txBox="1"/>
            <p:nvPr/>
          </p:nvSpPr>
          <p:spPr>
            <a:xfrm>
              <a:off x="410304" y="4843647"/>
              <a:ext cx="1377930" cy="333489"/>
            </a:xfrm>
            <a:prstGeom prst="rect">
              <a:avLst/>
            </a:prstGeom>
          </p:spPr>
          <p:txBody>
            <a:bodyPr wrap="square" lIns="0" tIns="0" rIns="0" bIns="0" rtlCol="0" anchor="ctr">
              <a:spAutoFit/>
            </a:bodyPr>
            <a:lstStyle/>
            <a:p>
              <a:pPr algn="ctr"/>
              <a:r>
                <a:rPr lang="en-US" sz="4000" b="1" dirty="0">
                  <a:latin typeface="Source Han Sans KR Bold"/>
                  <a:ea typeface="Source Han Sans KR Bold"/>
                  <a:cs typeface="Source Han Sans KR Bold"/>
                  <a:sym typeface="Source Han Sans KR Bold"/>
                </a:rPr>
                <a:t>USER</a:t>
              </a:r>
            </a:p>
          </p:txBody>
        </p:sp>
      </p:grpSp>
      <p:pic>
        <p:nvPicPr>
          <p:cNvPr id="32" name="그림 31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8739" b="51751"/>
          <a:stretch/>
        </p:blipFill>
        <p:spPr>
          <a:xfrm>
            <a:off x="4373001" y="3810249"/>
            <a:ext cx="1620000" cy="1646558"/>
          </a:xfrm>
          <a:prstGeom prst="rect">
            <a:avLst/>
          </a:prstGeom>
        </p:spPr>
      </p:pic>
      <p:sp>
        <p:nvSpPr>
          <p:cNvPr id="50" name="TextBox 18"/>
          <p:cNvSpPr txBox="1"/>
          <p:nvPr/>
        </p:nvSpPr>
        <p:spPr>
          <a:xfrm>
            <a:off x="1430194" y="2337389"/>
            <a:ext cx="3279226" cy="61555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en-US" altLang="ko-KR" sz="40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[</a:t>
            </a:r>
            <a:r>
              <a:rPr lang="ko-KR" altLang="en-US" sz="40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인증시스템</a:t>
            </a:r>
            <a:r>
              <a:rPr lang="en-US" altLang="ko-KR" sz="40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]</a:t>
            </a:r>
            <a:endParaRPr lang="en-US" sz="4000" b="1" dirty="0">
              <a:solidFill>
                <a:srgbClr val="000000"/>
              </a:solidFill>
              <a:latin typeface="Source Han Sans KR Bold"/>
              <a:ea typeface="Source Han Sans KR Bold"/>
              <a:cs typeface="Source Han Sans KR Bold"/>
              <a:sym typeface="Source Han Sans KR Bold"/>
            </a:endParaRPr>
          </a:p>
        </p:txBody>
      </p:sp>
      <p:sp>
        <p:nvSpPr>
          <p:cNvPr id="53" name="TextBox 18"/>
          <p:cNvSpPr txBox="1"/>
          <p:nvPr/>
        </p:nvSpPr>
        <p:spPr>
          <a:xfrm>
            <a:off x="10708387" y="2337389"/>
            <a:ext cx="3279226" cy="61555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en-US" altLang="ko-KR" sz="40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[</a:t>
            </a:r>
            <a:r>
              <a:rPr lang="ko-KR" altLang="en-US" sz="40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모델 서비스</a:t>
            </a:r>
            <a:r>
              <a:rPr lang="en-US" altLang="ko-KR" sz="40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]</a:t>
            </a:r>
            <a:endParaRPr lang="en-US" sz="4000" b="1" dirty="0">
              <a:solidFill>
                <a:srgbClr val="000000"/>
              </a:solidFill>
              <a:latin typeface="Source Han Sans KR Bold"/>
              <a:ea typeface="Source Han Sans KR Bold"/>
              <a:cs typeface="Source Han Sans KR Bold"/>
              <a:sym typeface="Source Han Sans KR Bold"/>
            </a:endParaRPr>
          </a:p>
        </p:txBody>
      </p:sp>
      <p:sp>
        <p:nvSpPr>
          <p:cNvPr id="66" name="TextBox 18"/>
          <p:cNvSpPr txBox="1"/>
          <p:nvPr/>
        </p:nvSpPr>
        <p:spPr>
          <a:xfrm>
            <a:off x="319463" y="3406707"/>
            <a:ext cx="1721329" cy="30777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en-US" sz="20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Browser</a:t>
            </a:r>
          </a:p>
        </p:txBody>
      </p:sp>
      <p:sp>
        <p:nvSpPr>
          <p:cNvPr id="67" name="TextBox 18"/>
          <p:cNvSpPr txBox="1"/>
          <p:nvPr/>
        </p:nvSpPr>
        <p:spPr>
          <a:xfrm>
            <a:off x="4322336" y="3406707"/>
            <a:ext cx="1721329" cy="30777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en-US" sz="20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Web Server</a:t>
            </a:r>
          </a:p>
        </p:txBody>
      </p:sp>
      <p:sp>
        <p:nvSpPr>
          <p:cNvPr id="68" name="TextBox 18"/>
          <p:cNvSpPr txBox="1"/>
          <p:nvPr/>
        </p:nvSpPr>
        <p:spPr>
          <a:xfrm>
            <a:off x="4241477" y="9491669"/>
            <a:ext cx="1721329" cy="30777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en-US" sz="20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DBMS</a:t>
            </a:r>
          </a:p>
        </p:txBody>
      </p:sp>
      <p:sp>
        <p:nvSpPr>
          <p:cNvPr id="69" name="TextBox 18"/>
          <p:cNvSpPr txBox="1"/>
          <p:nvPr/>
        </p:nvSpPr>
        <p:spPr>
          <a:xfrm>
            <a:off x="3445308" y="6609035"/>
            <a:ext cx="3313666" cy="43088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ko-KR" altLang="en-US" sz="28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저장</a:t>
            </a:r>
            <a:endParaRPr lang="en-US" altLang="ko-KR" sz="2000" b="1" dirty="0">
              <a:solidFill>
                <a:srgbClr val="000000"/>
              </a:solidFill>
              <a:latin typeface="Source Han Sans KR Bold"/>
              <a:ea typeface="Source Han Sans KR Bold"/>
              <a:cs typeface="Source Han Sans KR Bold"/>
              <a:sym typeface="Source Han Sans KR Bold"/>
            </a:endParaRPr>
          </a:p>
        </p:txBody>
      </p:sp>
      <p:pic>
        <p:nvPicPr>
          <p:cNvPr id="74" name="그림 7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016" b="58526"/>
          <a:stretch/>
        </p:blipFill>
        <p:spPr>
          <a:xfrm>
            <a:off x="11708857" y="7704646"/>
            <a:ext cx="1440000" cy="1743728"/>
          </a:xfrm>
          <a:prstGeom prst="rect">
            <a:avLst/>
          </a:prstGeom>
        </p:spPr>
      </p:pic>
      <p:grpSp>
        <p:nvGrpSpPr>
          <p:cNvPr id="75" name="그룹 74"/>
          <p:cNvGrpSpPr/>
          <p:nvPr/>
        </p:nvGrpSpPr>
        <p:grpSpPr>
          <a:xfrm>
            <a:off x="6947455" y="3909628"/>
            <a:ext cx="1721329" cy="1447800"/>
            <a:chOff x="238605" y="4397132"/>
            <a:chExt cx="1721329" cy="1447800"/>
          </a:xfrm>
        </p:grpSpPr>
        <p:pic>
          <p:nvPicPr>
            <p:cNvPr id="76" name="그림 75"/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38605" y="4397132"/>
              <a:ext cx="1721329" cy="1447800"/>
            </a:xfrm>
            <a:prstGeom prst="rect">
              <a:avLst/>
            </a:prstGeom>
          </p:spPr>
        </p:pic>
        <p:sp>
          <p:nvSpPr>
            <p:cNvPr id="77" name="TextBox 18"/>
            <p:cNvSpPr txBox="1"/>
            <p:nvPr/>
          </p:nvSpPr>
          <p:spPr>
            <a:xfrm>
              <a:off x="410304" y="4843647"/>
              <a:ext cx="1377930" cy="333489"/>
            </a:xfrm>
            <a:prstGeom prst="rect">
              <a:avLst/>
            </a:prstGeom>
          </p:spPr>
          <p:txBody>
            <a:bodyPr wrap="square" lIns="0" tIns="0" rIns="0" bIns="0" rtlCol="0" anchor="ctr">
              <a:spAutoFit/>
            </a:bodyPr>
            <a:lstStyle/>
            <a:p>
              <a:pPr algn="ctr"/>
              <a:r>
                <a:rPr lang="en-US" sz="4000" b="1" dirty="0">
                  <a:latin typeface="Source Han Sans KR Bold"/>
                  <a:ea typeface="Source Han Sans KR Bold"/>
                  <a:cs typeface="Source Han Sans KR Bold"/>
                  <a:sym typeface="Source Han Sans KR Bold"/>
                </a:rPr>
                <a:t>USER</a:t>
              </a:r>
            </a:p>
          </p:txBody>
        </p:sp>
      </p:grpSp>
      <p:pic>
        <p:nvPicPr>
          <p:cNvPr id="78" name="그림 77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8739" b="51751"/>
          <a:stretch/>
        </p:blipFill>
        <p:spPr>
          <a:xfrm>
            <a:off x="11618858" y="3810249"/>
            <a:ext cx="1620000" cy="1646558"/>
          </a:xfrm>
          <a:prstGeom prst="rect">
            <a:avLst/>
          </a:prstGeom>
        </p:spPr>
      </p:pic>
      <p:sp>
        <p:nvSpPr>
          <p:cNvPr id="86" name="TextBox 18"/>
          <p:cNvSpPr txBox="1"/>
          <p:nvPr/>
        </p:nvSpPr>
        <p:spPr>
          <a:xfrm>
            <a:off x="7070618" y="9491668"/>
            <a:ext cx="1721329" cy="30777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en-US" sz="20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API Server</a:t>
            </a:r>
          </a:p>
        </p:txBody>
      </p:sp>
      <p:sp>
        <p:nvSpPr>
          <p:cNvPr id="87" name="TextBox 18"/>
          <p:cNvSpPr txBox="1"/>
          <p:nvPr/>
        </p:nvSpPr>
        <p:spPr>
          <a:xfrm>
            <a:off x="11457028" y="9491669"/>
            <a:ext cx="1721329" cy="30777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en-US" sz="20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DBMS</a:t>
            </a:r>
          </a:p>
        </p:txBody>
      </p:sp>
      <p:sp>
        <p:nvSpPr>
          <p:cNvPr id="88" name="TextBox 18"/>
          <p:cNvSpPr txBox="1"/>
          <p:nvPr/>
        </p:nvSpPr>
        <p:spPr>
          <a:xfrm>
            <a:off x="6947455" y="3406707"/>
            <a:ext cx="1721329" cy="30777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en-US" sz="20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Browser</a:t>
            </a:r>
          </a:p>
        </p:txBody>
      </p:sp>
      <p:sp>
        <p:nvSpPr>
          <p:cNvPr id="89" name="TextBox 18"/>
          <p:cNvSpPr txBox="1"/>
          <p:nvPr/>
        </p:nvSpPr>
        <p:spPr>
          <a:xfrm>
            <a:off x="11568193" y="3406707"/>
            <a:ext cx="1721329" cy="30777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en-US" sz="20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Web Server</a:t>
            </a:r>
          </a:p>
        </p:txBody>
      </p:sp>
      <p:sp>
        <p:nvSpPr>
          <p:cNvPr id="90" name="TextBox 18"/>
          <p:cNvSpPr txBox="1"/>
          <p:nvPr/>
        </p:nvSpPr>
        <p:spPr>
          <a:xfrm>
            <a:off x="15839593" y="3406707"/>
            <a:ext cx="1721329" cy="61555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en-US" sz="20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Chat GPT</a:t>
            </a:r>
          </a:p>
          <a:p>
            <a:pPr algn="ctr"/>
            <a:r>
              <a:rPr lang="en-US" sz="20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Service</a:t>
            </a:r>
          </a:p>
        </p:txBody>
      </p:sp>
      <p:sp>
        <p:nvSpPr>
          <p:cNvPr id="113" name="AutoShape 3"/>
          <p:cNvSpPr/>
          <p:nvPr/>
        </p:nvSpPr>
        <p:spPr>
          <a:xfrm flipH="1" flipV="1">
            <a:off x="6259956" y="2056704"/>
            <a:ext cx="17896" cy="8230296"/>
          </a:xfrm>
          <a:prstGeom prst="line">
            <a:avLst/>
          </a:prstGeom>
          <a:ln w="9525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114" name="TextBox 18"/>
          <p:cNvSpPr txBox="1"/>
          <p:nvPr/>
        </p:nvSpPr>
        <p:spPr>
          <a:xfrm>
            <a:off x="8486988" y="3760019"/>
            <a:ext cx="3313666" cy="30777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ko-KR" altLang="en-US" sz="20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사진</a:t>
            </a:r>
            <a:r>
              <a:rPr lang="en-US" altLang="ko-KR" sz="20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, </a:t>
            </a:r>
            <a:r>
              <a:rPr lang="ko-KR" altLang="en-US" sz="20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질문</a:t>
            </a:r>
            <a:endParaRPr lang="en-US" altLang="ko-KR" sz="1600" b="1" dirty="0">
              <a:solidFill>
                <a:srgbClr val="000000"/>
              </a:solidFill>
              <a:latin typeface="Source Han Sans KR Bold"/>
              <a:ea typeface="Source Han Sans KR Bold"/>
              <a:cs typeface="Source Han Sans KR Bold"/>
              <a:sym typeface="Source Han Sans KR Bold"/>
            </a:endParaRPr>
          </a:p>
        </p:txBody>
      </p:sp>
      <p:sp>
        <p:nvSpPr>
          <p:cNvPr id="115" name="TextBox 18"/>
          <p:cNvSpPr txBox="1"/>
          <p:nvPr/>
        </p:nvSpPr>
        <p:spPr>
          <a:xfrm>
            <a:off x="12737325" y="3760019"/>
            <a:ext cx="3313666" cy="30777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en-US" altLang="ko-KR" sz="20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DB</a:t>
            </a:r>
            <a:r>
              <a:rPr lang="ko-KR" altLang="en-US" sz="20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 정보</a:t>
            </a:r>
            <a:endParaRPr lang="en-US" altLang="ko-KR" sz="1600" b="1" dirty="0">
              <a:solidFill>
                <a:srgbClr val="000000"/>
              </a:solidFill>
              <a:latin typeface="Source Han Sans KR Bold"/>
              <a:ea typeface="Source Han Sans KR Bold"/>
              <a:cs typeface="Source Han Sans KR Bold"/>
              <a:sym typeface="Source Han Sans KR Bold"/>
            </a:endParaRPr>
          </a:p>
        </p:txBody>
      </p:sp>
      <p:pic>
        <p:nvPicPr>
          <p:cNvPr id="84" name="그림 8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549458" y="4211212"/>
            <a:ext cx="2301600" cy="623350"/>
          </a:xfrm>
          <a:prstGeom prst="rect">
            <a:avLst/>
          </a:prstGeom>
        </p:spPr>
      </p:pic>
      <p:sp>
        <p:nvSpPr>
          <p:cNvPr id="118" name="TextBox 18"/>
          <p:cNvSpPr txBox="1"/>
          <p:nvPr/>
        </p:nvSpPr>
        <p:spPr>
          <a:xfrm>
            <a:off x="12737325" y="4831732"/>
            <a:ext cx="3313666" cy="61555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en-US" altLang="ko-KR" sz="20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DB</a:t>
            </a:r>
            <a:r>
              <a:rPr lang="ko-KR" altLang="en-US" sz="20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 정보 기반</a:t>
            </a:r>
            <a:endParaRPr lang="en-US" altLang="ko-KR" sz="2000" b="1" dirty="0">
              <a:solidFill>
                <a:srgbClr val="000000"/>
              </a:solidFill>
              <a:latin typeface="Source Han Sans KR Bold"/>
              <a:ea typeface="Source Han Sans KR Bold"/>
              <a:cs typeface="Source Han Sans KR Bold"/>
              <a:sym typeface="Source Han Sans KR Bold"/>
            </a:endParaRPr>
          </a:p>
          <a:p>
            <a:pPr algn="ctr"/>
            <a:r>
              <a:rPr lang="ko-KR" altLang="en-US" sz="20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응답</a:t>
            </a:r>
            <a:endParaRPr lang="en-US" altLang="ko-KR" sz="1600" b="1" dirty="0">
              <a:solidFill>
                <a:srgbClr val="000000"/>
              </a:solidFill>
              <a:latin typeface="Source Han Sans KR Bold"/>
              <a:ea typeface="Source Han Sans KR Bold"/>
              <a:cs typeface="Source Han Sans KR Bold"/>
              <a:sym typeface="Source Han Sans KR Bold"/>
            </a:endParaRPr>
          </a:p>
        </p:txBody>
      </p:sp>
      <p:sp>
        <p:nvSpPr>
          <p:cNvPr id="121" name="TextBox 18"/>
          <p:cNvSpPr txBox="1"/>
          <p:nvPr/>
        </p:nvSpPr>
        <p:spPr>
          <a:xfrm>
            <a:off x="8486988" y="4831732"/>
            <a:ext cx="3313666" cy="92333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ko-KR" altLang="en-US" sz="20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이미지 기반 음식 정보</a:t>
            </a:r>
            <a:endParaRPr lang="en-US" altLang="ko-KR" sz="2000" b="1" dirty="0">
              <a:solidFill>
                <a:srgbClr val="000000"/>
              </a:solidFill>
              <a:latin typeface="Source Han Sans KR Bold"/>
              <a:ea typeface="Source Han Sans KR Bold"/>
              <a:cs typeface="Source Han Sans KR Bold"/>
              <a:sym typeface="Source Han Sans KR Bold"/>
            </a:endParaRPr>
          </a:p>
          <a:p>
            <a:pPr algn="ctr"/>
            <a:r>
              <a:rPr lang="ko-KR" altLang="en-US" sz="20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개인 정보 기반 영양 정보</a:t>
            </a:r>
            <a:endParaRPr lang="en-US" altLang="ko-KR" sz="2000" b="1" dirty="0">
              <a:solidFill>
                <a:srgbClr val="000000"/>
              </a:solidFill>
              <a:latin typeface="Source Han Sans KR Bold"/>
              <a:ea typeface="Source Han Sans KR Bold"/>
              <a:cs typeface="Source Han Sans KR Bold"/>
              <a:sym typeface="Source Han Sans KR Bold"/>
            </a:endParaRPr>
          </a:p>
          <a:p>
            <a:pPr algn="ctr"/>
            <a:r>
              <a:rPr lang="ko-KR" altLang="en-US" sz="2000" b="1" dirty="0" err="1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챗봇</a:t>
            </a:r>
            <a:r>
              <a:rPr lang="ko-KR" altLang="en-US" sz="20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 응답</a:t>
            </a:r>
            <a:endParaRPr lang="en-US" altLang="ko-KR" sz="1600" b="1" dirty="0">
              <a:solidFill>
                <a:srgbClr val="000000"/>
              </a:solidFill>
              <a:latin typeface="Source Han Sans KR Bold"/>
              <a:ea typeface="Source Han Sans KR Bold"/>
              <a:cs typeface="Source Han Sans KR Bold"/>
              <a:sym typeface="Source Han Sans KR Bold"/>
            </a:endParaRPr>
          </a:p>
        </p:txBody>
      </p:sp>
      <p:cxnSp>
        <p:nvCxnSpPr>
          <p:cNvPr id="108" name="직선 화살표 연결선 107"/>
          <p:cNvCxnSpPr/>
          <p:nvPr/>
        </p:nvCxnSpPr>
        <p:spPr>
          <a:xfrm rot="8100000" flipH="1">
            <a:off x="9219260" y="6987910"/>
            <a:ext cx="1800000" cy="0"/>
          </a:xfrm>
          <a:prstGeom prst="straightConnector1">
            <a:avLst/>
          </a:prstGeom>
          <a:ln w="190500" cap="rnd">
            <a:solidFill>
              <a:srgbClr val="C5C5C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0" name="직선 화살표 연결선 109"/>
          <p:cNvCxnSpPr/>
          <p:nvPr/>
        </p:nvCxnSpPr>
        <p:spPr>
          <a:xfrm rot="8100000" flipV="1">
            <a:off x="8441764" y="6987910"/>
            <a:ext cx="1800000" cy="0"/>
          </a:xfrm>
          <a:prstGeom prst="straightConnector1">
            <a:avLst/>
          </a:prstGeom>
          <a:ln w="190500" cap="rnd">
            <a:solidFill>
              <a:srgbClr val="C5C5C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6" name="직선 화살표 연결선 125"/>
          <p:cNvCxnSpPr/>
          <p:nvPr/>
        </p:nvCxnSpPr>
        <p:spPr>
          <a:xfrm flipH="1" flipV="1">
            <a:off x="11959829" y="6004307"/>
            <a:ext cx="0" cy="1620000"/>
          </a:xfrm>
          <a:prstGeom prst="straightConnector1">
            <a:avLst/>
          </a:prstGeom>
          <a:ln w="190500" cap="rnd">
            <a:solidFill>
              <a:srgbClr val="C5C5C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7" name="직선 화살표 연결선 126"/>
          <p:cNvCxnSpPr/>
          <p:nvPr/>
        </p:nvCxnSpPr>
        <p:spPr>
          <a:xfrm flipH="1">
            <a:off x="12737325" y="6004307"/>
            <a:ext cx="0" cy="1620000"/>
          </a:xfrm>
          <a:prstGeom prst="straightConnector1">
            <a:avLst/>
          </a:prstGeom>
          <a:ln w="190500" cap="rnd">
            <a:solidFill>
              <a:srgbClr val="C5C5C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3" name="TextBox 18"/>
          <p:cNvSpPr txBox="1"/>
          <p:nvPr/>
        </p:nvSpPr>
        <p:spPr>
          <a:xfrm>
            <a:off x="7377501" y="6283523"/>
            <a:ext cx="3313666" cy="30777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ko-KR" altLang="en-US" sz="20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이미지 정보</a:t>
            </a:r>
            <a:endParaRPr lang="en-US" altLang="ko-KR" sz="1600" b="1" dirty="0">
              <a:solidFill>
                <a:srgbClr val="000000"/>
              </a:solidFill>
              <a:latin typeface="Source Han Sans KR Bold"/>
              <a:ea typeface="Source Han Sans KR Bold"/>
              <a:cs typeface="Source Han Sans KR Bold"/>
              <a:sym typeface="Source Han Sans KR Bold"/>
            </a:endParaRPr>
          </a:p>
        </p:txBody>
      </p:sp>
      <p:sp>
        <p:nvSpPr>
          <p:cNvPr id="136" name="TextBox 18"/>
          <p:cNvSpPr txBox="1"/>
          <p:nvPr/>
        </p:nvSpPr>
        <p:spPr>
          <a:xfrm>
            <a:off x="11085641" y="6283523"/>
            <a:ext cx="3313666" cy="30777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ko-KR" altLang="en-US" sz="20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회원 아이디</a:t>
            </a:r>
            <a:endParaRPr lang="en-US" altLang="ko-KR" sz="1600" b="1" dirty="0">
              <a:solidFill>
                <a:srgbClr val="000000"/>
              </a:solidFill>
              <a:latin typeface="Source Han Sans KR Bold"/>
              <a:ea typeface="Source Han Sans KR Bold"/>
              <a:cs typeface="Source Han Sans KR Bold"/>
              <a:sym typeface="Source Han Sans KR Bold"/>
            </a:endParaRPr>
          </a:p>
        </p:txBody>
      </p:sp>
      <p:sp>
        <p:nvSpPr>
          <p:cNvPr id="137" name="TextBox 18"/>
          <p:cNvSpPr txBox="1"/>
          <p:nvPr/>
        </p:nvSpPr>
        <p:spPr>
          <a:xfrm>
            <a:off x="8449874" y="7886700"/>
            <a:ext cx="3313666" cy="30777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ko-KR" altLang="en-US" sz="20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판별된 음식</a:t>
            </a:r>
            <a:endParaRPr lang="en-US" altLang="ko-KR" sz="1600" b="1" dirty="0">
              <a:solidFill>
                <a:srgbClr val="000000"/>
              </a:solidFill>
              <a:latin typeface="Source Han Sans KR Bold"/>
              <a:ea typeface="Source Han Sans KR Bold"/>
              <a:cs typeface="Source Han Sans KR Bold"/>
              <a:sym typeface="Source Han Sans KR Bold"/>
            </a:endParaRPr>
          </a:p>
        </p:txBody>
      </p:sp>
      <p:sp>
        <p:nvSpPr>
          <p:cNvPr id="138" name="TextBox 18"/>
          <p:cNvSpPr txBox="1"/>
          <p:nvPr/>
        </p:nvSpPr>
        <p:spPr>
          <a:xfrm>
            <a:off x="8440300" y="8921968"/>
            <a:ext cx="3313666" cy="61555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ko-KR" altLang="en-US" sz="20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음식 정보</a:t>
            </a:r>
            <a:endParaRPr lang="en-US" altLang="ko-KR" sz="2000" b="1" dirty="0">
              <a:solidFill>
                <a:srgbClr val="000000"/>
              </a:solidFill>
              <a:latin typeface="Source Han Sans KR Bold"/>
              <a:ea typeface="Source Han Sans KR Bold"/>
              <a:cs typeface="Source Han Sans KR Bold"/>
              <a:sym typeface="Source Han Sans KR Bold"/>
            </a:endParaRPr>
          </a:p>
          <a:p>
            <a:pPr algn="ctr"/>
            <a:r>
              <a:rPr lang="ko-KR" altLang="en-US" sz="20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회원 정보</a:t>
            </a:r>
            <a:endParaRPr lang="en-US" altLang="ko-KR" sz="1600" b="1" dirty="0">
              <a:solidFill>
                <a:srgbClr val="000000"/>
              </a:solidFill>
              <a:latin typeface="Source Han Sans KR Bold"/>
              <a:ea typeface="Source Han Sans KR Bold"/>
              <a:cs typeface="Source Han Sans KR Bold"/>
              <a:sym typeface="Source Han Sans KR Bold"/>
            </a:endParaRPr>
          </a:p>
        </p:txBody>
      </p:sp>
      <p:sp>
        <p:nvSpPr>
          <p:cNvPr id="139" name="TextBox 18"/>
          <p:cNvSpPr txBox="1"/>
          <p:nvPr/>
        </p:nvSpPr>
        <p:spPr>
          <a:xfrm>
            <a:off x="9328608" y="6953513"/>
            <a:ext cx="3313666" cy="61555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ko-KR" altLang="en-US" sz="20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개인 정보 기반</a:t>
            </a:r>
            <a:endParaRPr lang="en-US" altLang="ko-KR" sz="2000" b="1" dirty="0">
              <a:solidFill>
                <a:srgbClr val="000000"/>
              </a:solidFill>
              <a:latin typeface="Source Han Sans KR Bold"/>
              <a:ea typeface="Source Han Sans KR Bold"/>
              <a:cs typeface="Source Han Sans KR Bold"/>
              <a:sym typeface="Source Han Sans KR Bold"/>
            </a:endParaRPr>
          </a:p>
          <a:p>
            <a:pPr algn="ctr"/>
            <a:r>
              <a:rPr lang="ko-KR" altLang="en-US" sz="20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일일 영양 상태</a:t>
            </a:r>
            <a:endParaRPr lang="en-US" altLang="ko-KR" sz="1600" b="1" dirty="0">
              <a:solidFill>
                <a:srgbClr val="000000"/>
              </a:solidFill>
              <a:latin typeface="Source Han Sans KR Bold"/>
              <a:ea typeface="Source Han Sans KR Bold"/>
              <a:cs typeface="Source Han Sans KR Bold"/>
              <a:sym typeface="Source Han Sans KR Bold"/>
            </a:endParaRPr>
          </a:p>
        </p:txBody>
      </p:sp>
      <p:pic>
        <p:nvPicPr>
          <p:cNvPr id="140" name="그림 139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016" b="58526"/>
          <a:stretch/>
        </p:blipFill>
        <p:spPr>
          <a:xfrm>
            <a:off x="16411058" y="7704646"/>
            <a:ext cx="1440000" cy="1743728"/>
          </a:xfrm>
          <a:prstGeom prst="rect">
            <a:avLst/>
          </a:prstGeom>
        </p:spPr>
      </p:pic>
      <p:sp>
        <p:nvSpPr>
          <p:cNvPr id="145" name="TextBox 18"/>
          <p:cNvSpPr txBox="1"/>
          <p:nvPr/>
        </p:nvSpPr>
        <p:spPr>
          <a:xfrm>
            <a:off x="16270393" y="9491668"/>
            <a:ext cx="1721329" cy="30777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en-US" sz="20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Vector DB</a:t>
            </a:r>
          </a:p>
        </p:txBody>
      </p:sp>
      <p:sp>
        <p:nvSpPr>
          <p:cNvPr id="147" name="TextBox 18"/>
          <p:cNvSpPr txBox="1"/>
          <p:nvPr/>
        </p:nvSpPr>
        <p:spPr>
          <a:xfrm>
            <a:off x="13869360" y="6283523"/>
            <a:ext cx="3313666" cy="30777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ko-KR" altLang="en-US" sz="20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질문 정보</a:t>
            </a:r>
            <a:endParaRPr lang="en-US" altLang="ko-KR" sz="1600" b="1" dirty="0">
              <a:solidFill>
                <a:srgbClr val="000000"/>
              </a:solidFill>
              <a:latin typeface="Source Han Sans KR Bold"/>
              <a:ea typeface="Source Han Sans KR Bold"/>
              <a:cs typeface="Source Han Sans KR Bold"/>
              <a:sym typeface="Source Han Sans KR Bold"/>
            </a:endParaRPr>
          </a:p>
        </p:txBody>
      </p:sp>
      <p:sp>
        <p:nvSpPr>
          <p:cNvPr id="148" name="TextBox 18"/>
          <p:cNvSpPr txBox="1"/>
          <p:nvPr/>
        </p:nvSpPr>
        <p:spPr>
          <a:xfrm>
            <a:off x="12632541" y="6953513"/>
            <a:ext cx="3313666" cy="61555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ko-KR" altLang="en-US" sz="20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질문 기반</a:t>
            </a:r>
            <a:endParaRPr lang="en-US" altLang="ko-KR" sz="2000" b="1" dirty="0">
              <a:solidFill>
                <a:srgbClr val="000000"/>
              </a:solidFill>
              <a:latin typeface="Source Han Sans KR Bold"/>
              <a:ea typeface="Source Han Sans KR Bold"/>
              <a:cs typeface="Source Han Sans KR Bold"/>
              <a:sym typeface="Source Han Sans KR Bold"/>
            </a:endParaRPr>
          </a:p>
          <a:p>
            <a:pPr algn="ctr"/>
            <a:r>
              <a:rPr lang="ko-KR" altLang="en-US" sz="20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유사 정보</a:t>
            </a:r>
            <a:endParaRPr lang="en-US" altLang="ko-KR" sz="1600" b="1" dirty="0">
              <a:solidFill>
                <a:srgbClr val="000000"/>
              </a:solidFill>
              <a:latin typeface="Source Han Sans KR Bold"/>
              <a:ea typeface="Source Han Sans KR Bold"/>
              <a:cs typeface="Source Han Sans KR Bold"/>
              <a:sym typeface="Source Han Sans KR Bold"/>
            </a:endParaRPr>
          </a:p>
        </p:txBody>
      </p:sp>
    </p:spTree>
    <p:extLst>
      <p:ext uri="{BB962C8B-B14F-4D97-AF65-F5344CB8AC3E}">
        <p14:creationId xmlns:p14="http://schemas.microsoft.com/office/powerpoint/2010/main" val="23306763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BEE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직사각형 53"/>
          <p:cNvSpPr/>
          <p:nvPr/>
        </p:nvSpPr>
        <p:spPr>
          <a:xfrm>
            <a:off x="9143998" y="6327000"/>
            <a:ext cx="9144002" cy="3960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2" name="직사각형 71"/>
          <p:cNvSpPr/>
          <p:nvPr/>
        </p:nvSpPr>
        <p:spPr>
          <a:xfrm>
            <a:off x="9144001" y="6171851"/>
            <a:ext cx="9143999" cy="876997"/>
          </a:xfrm>
          <a:prstGeom prst="rect">
            <a:avLst/>
          </a:prstGeom>
          <a:solidFill>
            <a:srgbClr val="D6DCE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4000" b="1" dirty="0" err="1" smtClean="0">
                <a:solidFill>
                  <a:schemeClr val="bg1">
                    <a:lumMod val="65000"/>
                  </a:schemeClr>
                </a:solidFill>
              </a:rPr>
              <a:t>Pybo</a:t>
            </a:r>
            <a:r>
              <a:rPr lang="en-US" altLang="ko-KR" sz="4000" dirty="0" smtClean="0">
                <a:solidFill>
                  <a:schemeClr val="tx1"/>
                </a:solidFill>
              </a:rPr>
              <a:t>      </a:t>
            </a:r>
            <a:r>
              <a:rPr lang="en-US" altLang="ko-KR" sz="2400" b="1" dirty="0" smtClean="0">
                <a:solidFill>
                  <a:schemeClr val="tx1"/>
                </a:solidFill>
              </a:rPr>
              <a:t>user1 (</a:t>
            </a:r>
            <a:r>
              <a:rPr lang="ko-KR" altLang="en-US" sz="2400" b="1" dirty="0" smtClean="0">
                <a:solidFill>
                  <a:schemeClr val="tx1"/>
                </a:solidFill>
              </a:rPr>
              <a:t>로그아웃</a:t>
            </a:r>
            <a:r>
              <a:rPr lang="en-US" altLang="ko-KR" sz="2400" b="1" dirty="0" smtClean="0">
                <a:solidFill>
                  <a:schemeClr val="tx1"/>
                </a:solidFill>
              </a:rPr>
              <a:t>)</a:t>
            </a:r>
            <a:endParaRPr lang="ko-KR" altLang="en-US" sz="4000" b="1" dirty="0">
              <a:solidFill>
                <a:schemeClr val="tx1"/>
              </a:solidFill>
            </a:endParaRPr>
          </a:p>
        </p:txBody>
      </p:sp>
      <p:sp>
        <p:nvSpPr>
          <p:cNvPr id="79" name="직사각형 78"/>
          <p:cNvSpPr/>
          <p:nvPr/>
        </p:nvSpPr>
        <p:spPr>
          <a:xfrm>
            <a:off x="9372602" y="7391053"/>
            <a:ext cx="2133600" cy="646545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b="1" dirty="0" smtClean="0"/>
              <a:t>질문과 답변</a:t>
            </a:r>
            <a:endParaRPr lang="ko-KR" altLang="en-US" sz="2000" b="1" dirty="0"/>
          </a:p>
        </p:txBody>
      </p:sp>
      <p:sp>
        <p:nvSpPr>
          <p:cNvPr id="80" name="직사각형 79"/>
          <p:cNvSpPr/>
          <p:nvPr/>
        </p:nvSpPr>
        <p:spPr>
          <a:xfrm>
            <a:off x="9372602" y="8037598"/>
            <a:ext cx="2133600" cy="646545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b="1" dirty="0" smtClean="0"/>
              <a:t>자유 게시판</a:t>
            </a:r>
            <a:endParaRPr lang="ko-KR" altLang="en-US" sz="2000" b="1" dirty="0"/>
          </a:p>
        </p:txBody>
      </p:sp>
      <p:sp>
        <p:nvSpPr>
          <p:cNvPr id="3" name="직사각형 2"/>
          <p:cNvSpPr/>
          <p:nvPr/>
        </p:nvSpPr>
        <p:spPr>
          <a:xfrm>
            <a:off x="0" y="2056704"/>
            <a:ext cx="9000000" cy="82302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1" name="직사각형 60"/>
          <p:cNvSpPr/>
          <p:nvPr/>
        </p:nvSpPr>
        <p:spPr>
          <a:xfrm>
            <a:off x="2590800" y="2933700"/>
            <a:ext cx="6553199" cy="73533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8" name="직사각형 57"/>
          <p:cNvSpPr/>
          <p:nvPr/>
        </p:nvSpPr>
        <p:spPr>
          <a:xfrm>
            <a:off x="-1" y="2056703"/>
            <a:ext cx="9143999" cy="876997"/>
          </a:xfrm>
          <a:prstGeom prst="rect">
            <a:avLst/>
          </a:prstGeom>
          <a:solidFill>
            <a:srgbClr val="D6DCE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4000" b="1" dirty="0" err="1" smtClean="0">
                <a:solidFill>
                  <a:schemeClr val="bg1">
                    <a:lumMod val="65000"/>
                  </a:schemeClr>
                </a:solidFill>
              </a:rPr>
              <a:t>Pybo</a:t>
            </a:r>
            <a:r>
              <a:rPr lang="en-US" altLang="ko-KR" sz="4000" dirty="0" smtClean="0">
                <a:solidFill>
                  <a:schemeClr val="tx1"/>
                </a:solidFill>
              </a:rPr>
              <a:t>      </a:t>
            </a:r>
            <a:r>
              <a:rPr lang="en-US" altLang="ko-KR" sz="2400" b="1" dirty="0" smtClean="0">
                <a:solidFill>
                  <a:schemeClr val="tx1"/>
                </a:solidFill>
              </a:rPr>
              <a:t>user1 (</a:t>
            </a:r>
            <a:r>
              <a:rPr lang="ko-KR" altLang="en-US" sz="2400" b="1" dirty="0" smtClean="0">
                <a:solidFill>
                  <a:schemeClr val="tx1"/>
                </a:solidFill>
              </a:rPr>
              <a:t>로그아웃</a:t>
            </a:r>
            <a:r>
              <a:rPr lang="en-US" altLang="ko-KR" sz="2400" b="1" dirty="0" smtClean="0">
                <a:solidFill>
                  <a:schemeClr val="tx1"/>
                </a:solidFill>
              </a:rPr>
              <a:t>)</a:t>
            </a:r>
            <a:endParaRPr lang="ko-KR" altLang="en-US" sz="4000" b="1" dirty="0">
              <a:solidFill>
                <a:schemeClr val="tx1"/>
              </a:solidFill>
            </a:endParaRPr>
          </a:p>
        </p:txBody>
      </p:sp>
      <p:sp>
        <p:nvSpPr>
          <p:cNvPr id="52" name="직사각형 51"/>
          <p:cNvSpPr/>
          <p:nvPr/>
        </p:nvSpPr>
        <p:spPr>
          <a:xfrm>
            <a:off x="9143998" y="2056704"/>
            <a:ext cx="9144002" cy="3960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TextBox 7"/>
          <p:cNvSpPr txBox="1"/>
          <p:nvPr/>
        </p:nvSpPr>
        <p:spPr>
          <a:xfrm>
            <a:off x="1028700" y="971550"/>
            <a:ext cx="8953500" cy="53860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lvl="0">
              <a:lnSpc>
                <a:spcPts val="4200"/>
              </a:lnSpc>
              <a:spcBef>
                <a:spcPct val="0"/>
              </a:spcBef>
            </a:pPr>
            <a:r>
              <a:rPr lang="en-US" sz="3500" b="1" dirty="0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PREVIEW OF THE WEB APPLICATION</a:t>
            </a:r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1120" b="7892"/>
          <a:stretch/>
        </p:blipFill>
        <p:spPr>
          <a:xfrm>
            <a:off x="4521637" y="3275905"/>
            <a:ext cx="2691524" cy="2093950"/>
          </a:xfrm>
          <a:prstGeom prst="rect">
            <a:avLst/>
          </a:prstGeom>
        </p:spPr>
      </p:pic>
      <p:sp>
        <p:nvSpPr>
          <p:cNvPr id="59" name="직사각형 58"/>
          <p:cNvSpPr/>
          <p:nvPr/>
        </p:nvSpPr>
        <p:spPr>
          <a:xfrm>
            <a:off x="228600" y="3275905"/>
            <a:ext cx="2133600" cy="646545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b="1" dirty="0" smtClean="0"/>
              <a:t>질문과 답변</a:t>
            </a:r>
            <a:endParaRPr lang="ko-KR" altLang="en-US" sz="2000" b="1" dirty="0"/>
          </a:p>
        </p:txBody>
      </p:sp>
      <p:sp>
        <p:nvSpPr>
          <p:cNvPr id="60" name="직사각형 59"/>
          <p:cNvSpPr/>
          <p:nvPr/>
        </p:nvSpPr>
        <p:spPr>
          <a:xfrm>
            <a:off x="228600" y="3922450"/>
            <a:ext cx="2133600" cy="646545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b="1" dirty="0" smtClean="0"/>
              <a:t>자유 게시판</a:t>
            </a:r>
            <a:endParaRPr lang="ko-KR" altLang="en-US" sz="2000" b="1" dirty="0"/>
          </a:p>
        </p:txBody>
      </p:sp>
      <p:sp>
        <p:nvSpPr>
          <p:cNvPr id="8" name="TextBox 7"/>
          <p:cNvSpPr txBox="1"/>
          <p:nvPr/>
        </p:nvSpPr>
        <p:spPr>
          <a:xfrm>
            <a:off x="2590800" y="5988358"/>
            <a:ext cx="6553198" cy="42780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/>
              <a:t>해당 음식은 </a:t>
            </a:r>
            <a:r>
              <a:rPr lang="en-US" altLang="ko-KR" sz="1600" dirty="0"/>
              <a:t>[</a:t>
            </a:r>
            <a:r>
              <a:rPr lang="ko-KR" altLang="en-US" sz="1600" dirty="0"/>
              <a:t>콩나물국</a:t>
            </a:r>
            <a:r>
              <a:rPr lang="en-US" altLang="ko-KR" sz="1600" dirty="0"/>
              <a:t>]</a:t>
            </a:r>
            <a:r>
              <a:rPr lang="ko-KR" altLang="en-US" sz="1600" dirty="0"/>
              <a:t>입니다</a:t>
            </a:r>
            <a:r>
              <a:rPr lang="en-US" altLang="ko-KR" sz="1600" dirty="0"/>
              <a:t>.</a:t>
            </a:r>
          </a:p>
          <a:p>
            <a:r>
              <a:rPr lang="en-US" altLang="ko-KR" sz="1600" dirty="0"/>
              <a:t>[</a:t>
            </a:r>
            <a:r>
              <a:rPr lang="ko-KR" altLang="en-US" sz="1600" dirty="0"/>
              <a:t>콩나물국</a:t>
            </a:r>
            <a:r>
              <a:rPr lang="en-US" altLang="ko-KR" sz="1600" dirty="0"/>
              <a:t>]</a:t>
            </a:r>
            <a:r>
              <a:rPr lang="ko-KR" altLang="en-US" sz="1600" dirty="0"/>
              <a:t>은 </a:t>
            </a:r>
            <a:r>
              <a:rPr lang="en-US" altLang="ko-KR" sz="1600" dirty="0"/>
              <a:t>400g,</a:t>
            </a:r>
            <a:r>
              <a:rPr lang="ko-KR" altLang="en-US" sz="1600" dirty="0"/>
              <a:t>당 </a:t>
            </a:r>
            <a:r>
              <a:rPr lang="en-US" altLang="ko-KR" sz="1600" dirty="0"/>
              <a:t>22.53kcal</a:t>
            </a:r>
            <a:r>
              <a:rPr lang="ko-KR" altLang="en-US" sz="1600" dirty="0"/>
              <a:t>이며</a:t>
            </a:r>
            <a:r>
              <a:rPr lang="en-US" altLang="ko-KR" sz="1600" dirty="0"/>
              <a:t>, </a:t>
            </a:r>
            <a:r>
              <a:rPr lang="ko-KR" altLang="en-US" sz="1600" dirty="0"/>
              <a:t>포함하는 영양소는 탄수화물 </a:t>
            </a:r>
            <a:r>
              <a:rPr lang="en-US" altLang="ko-KR" sz="1600" dirty="0"/>
              <a:t>1.26g, </a:t>
            </a:r>
            <a:r>
              <a:rPr lang="ko-KR" altLang="en-US" sz="1600" dirty="0"/>
              <a:t>당류 </a:t>
            </a:r>
            <a:r>
              <a:rPr lang="en-US" altLang="ko-KR" sz="1600" dirty="0"/>
              <a:t>0.00g, </a:t>
            </a:r>
            <a:r>
              <a:rPr lang="ko-KR" altLang="en-US" sz="1600" dirty="0"/>
              <a:t>지방 </a:t>
            </a:r>
            <a:r>
              <a:rPr lang="en-US" altLang="ko-KR" sz="1600" dirty="0"/>
              <a:t>1.42g, </a:t>
            </a:r>
            <a:r>
              <a:rPr lang="ko-KR" altLang="en-US" sz="1600" dirty="0"/>
              <a:t>단백질 </a:t>
            </a:r>
            <a:r>
              <a:rPr lang="en-US" altLang="ko-KR" sz="1600" dirty="0"/>
              <a:t>1.82g, </a:t>
            </a:r>
            <a:r>
              <a:rPr lang="ko-KR" altLang="en-US" sz="1600" dirty="0"/>
              <a:t>칼슘 </a:t>
            </a:r>
            <a:r>
              <a:rPr lang="en-US" altLang="ko-KR" sz="1600" dirty="0"/>
              <a:t>33.49mg, </a:t>
            </a:r>
            <a:r>
              <a:rPr lang="ko-KR" altLang="en-US" sz="1600" dirty="0"/>
              <a:t>인 </a:t>
            </a:r>
            <a:r>
              <a:rPr lang="en-US" altLang="ko-KR" sz="1600" dirty="0"/>
              <a:t>44.86mg, </a:t>
            </a:r>
            <a:r>
              <a:rPr lang="ko-KR" altLang="en-US" sz="1600" dirty="0"/>
              <a:t>나트륨 </a:t>
            </a:r>
            <a:r>
              <a:rPr lang="en-US" altLang="ko-KR" sz="1600" dirty="0"/>
              <a:t>752.43mg, </a:t>
            </a:r>
            <a:r>
              <a:rPr lang="ko-KR" altLang="en-US" sz="1600" dirty="0"/>
              <a:t>칼륨 </a:t>
            </a:r>
            <a:r>
              <a:rPr lang="en-US" altLang="ko-KR" sz="1600" dirty="0"/>
              <a:t>82.80mg, </a:t>
            </a:r>
            <a:r>
              <a:rPr lang="ko-KR" altLang="en-US" sz="1600" dirty="0"/>
              <a:t>마그네슘 </a:t>
            </a:r>
            <a:r>
              <a:rPr lang="en-US" altLang="ko-KR" sz="1600" dirty="0"/>
              <a:t>8.52mg, </a:t>
            </a:r>
            <a:r>
              <a:rPr lang="ko-KR" altLang="en-US" sz="1600" dirty="0"/>
              <a:t>철 </a:t>
            </a:r>
            <a:r>
              <a:rPr lang="en-US" altLang="ko-KR" sz="1600" dirty="0"/>
              <a:t>0.48mg, </a:t>
            </a:r>
            <a:r>
              <a:rPr lang="ko-KR" altLang="en-US" sz="1600" dirty="0"/>
              <a:t>아연 </a:t>
            </a:r>
            <a:r>
              <a:rPr lang="en-US" altLang="ko-KR" sz="1600" dirty="0"/>
              <a:t>0.25mg, </a:t>
            </a:r>
            <a:r>
              <a:rPr lang="ko-KR" altLang="en-US" sz="1600" dirty="0"/>
              <a:t>콜레스테롤 </a:t>
            </a:r>
            <a:r>
              <a:rPr lang="en-US" altLang="ko-KR" sz="1600" dirty="0"/>
              <a:t>7.41mg, </a:t>
            </a:r>
            <a:r>
              <a:rPr lang="ko-KR" altLang="en-US" sz="1600" dirty="0"/>
              <a:t>트랜스지방 </a:t>
            </a:r>
            <a:r>
              <a:rPr lang="en-US" altLang="ko-KR" sz="1600" dirty="0"/>
              <a:t>0.00g</a:t>
            </a:r>
            <a:r>
              <a:rPr lang="ko-KR" altLang="en-US" sz="1600" dirty="0"/>
              <a:t>입니다</a:t>
            </a:r>
            <a:r>
              <a:rPr lang="en-US" altLang="ko-KR" sz="1600" dirty="0"/>
              <a:t>.</a:t>
            </a:r>
          </a:p>
          <a:p>
            <a:endParaRPr lang="en-US" altLang="ko-KR" sz="1600" dirty="0"/>
          </a:p>
          <a:p>
            <a:r>
              <a:rPr lang="en-US" altLang="ko-KR" sz="1600" dirty="0"/>
              <a:t>[USER1]</a:t>
            </a:r>
            <a:r>
              <a:rPr lang="ko-KR" altLang="en-US" sz="1600" dirty="0"/>
              <a:t>님의 일일 권장 영양소는 에너지</a:t>
            </a:r>
            <a:r>
              <a:rPr lang="en-US" altLang="ko-KR" sz="1600" dirty="0"/>
              <a:t>: </a:t>
            </a:r>
            <a:r>
              <a:rPr lang="ko-KR" altLang="en-US" sz="1600" dirty="0"/>
              <a:t>약 </a:t>
            </a:r>
            <a:r>
              <a:rPr lang="en-US" altLang="ko-KR" sz="1600" dirty="0"/>
              <a:t>1,800~2,000 kcal, </a:t>
            </a:r>
            <a:r>
              <a:rPr lang="ko-KR" altLang="en-US" sz="1600" dirty="0"/>
              <a:t>탄수화물</a:t>
            </a:r>
            <a:r>
              <a:rPr lang="en-US" altLang="ko-KR" sz="1600" dirty="0"/>
              <a:t>: 250~300g, </a:t>
            </a:r>
            <a:r>
              <a:rPr lang="ko-KR" altLang="en-US" sz="1600" dirty="0"/>
              <a:t>당류</a:t>
            </a:r>
            <a:r>
              <a:rPr lang="en-US" altLang="ko-KR" sz="1600" dirty="0"/>
              <a:t>: 50g </a:t>
            </a:r>
            <a:r>
              <a:rPr lang="ko-KR" altLang="en-US" sz="1600" dirty="0"/>
              <a:t>이하</a:t>
            </a:r>
            <a:r>
              <a:rPr lang="en-US" altLang="ko-KR" sz="1600" dirty="0"/>
              <a:t>, </a:t>
            </a:r>
            <a:r>
              <a:rPr lang="ko-KR" altLang="en-US" sz="1600" dirty="0"/>
              <a:t>지방</a:t>
            </a:r>
            <a:r>
              <a:rPr lang="en-US" altLang="ko-KR" sz="1600" dirty="0"/>
              <a:t>: 40~50g, </a:t>
            </a:r>
            <a:r>
              <a:rPr lang="ko-KR" altLang="en-US" sz="1600" dirty="0"/>
              <a:t>단백질</a:t>
            </a:r>
            <a:r>
              <a:rPr lang="en-US" altLang="ko-KR" sz="1600" dirty="0"/>
              <a:t>: 40~50g, </a:t>
            </a:r>
            <a:r>
              <a:rPr lang="ko-KR" altLang="en-US" sz="1600" dirty="0"/>
              <a:t>칼슘</a:t>
            </a:r>
            <a:r>
              <a:rPr lang="en-US" altLang="ko-KR" sz="1600" dirty="0"/>
              <a:t>: 700~800mg, </a:t>
            </a:r>
            <a:r>
              <a:rPr lang="ko-KR" altLang="en-US" sz="1600" dirty="0"/>
              <a:t>인</a:t>
            </a:r>
            <a:r>
              <a:rPr lang="en-US" altLang="ko-KR" sz="1600" dirty="0"/>
              <a:t>: 700mg, </a:t>
            </a:r>
            <a:r>
              <a:rPr lang="ko-KR" altLang="en-US" sz="1600" dirty="0"/>
              <a:t>나트륨</a:t>
            </a:r>
            <a:r>
              <a:rPr lang="en-US" altLang="ko-KR" sz="1600" dirty="0"/>
              <a:t>: 1,500mg </a:t>
            </a:r>
            <a:r>
              <a:rPr lang="ko-KR" altLang="en-US" sz="1600" dirty="0"/>
              <a:t>이하</a:t>
            </a:r>
            <a:r>
              <a:rPr lang="en-US" altLang="ko-KR" sz="1600" dirty="0"/>
              <a:t>(</a:t>
            </a:r>
            <a:r>
              <a:rPr lang="ko-KR" altLang="en-US" sz="1600" dirty="0"/>
              <a:t>최대 </a:t>
            </a:r>
            <a:r>
              <a:rPr lang="en-US" altLang="ko-KR" sz="1600" dirty="0"/>
              <a:t>2,300mg), </a:t>
            </a:r>
            <a:r>
              <a:rPr lang="ko-KR" altLang="en-US" sz="1600" dirty="0"/>
              <a:t>칼륨</a:t>
            </a:r>
            <a:r>
              <a:rPr lang="en-US" altLang="ko-KR" sz="1600" dirty="0"/>
              <a:t>: 3,500mg </a:t>
            </a:r>
            <a:r>
              <a:rPr lang="ko-KR" altLang="en-US" sz="1600" dirty="0"/>
              <a:t>이상</a:t>
            </a:r>
            <a:r>
              <a:rPr lang="en-US" altLang="ko-KR" sz="1600" dirty="0"/>
              <a:t>, </a:t>
            </a:r>
            <a:r>
              <a:rPr lang="ko-KR" altLang="en-US" sz="1600" dirty="0"/>
              <a:t>마그네슘</a:t>
            </a:r>
            <a:r>
              <a:rPr lang="en-US" altLang="ko-KR" sz="1600" dirty="0"/>
              <a:t>: 270mg, </a:t>
            </a:r>
            <a:r>
              <a:rPr lang="ko-KR" altLang="en-US" sz="1600" dirty="0"/>
              <a:t>철</a:t>
            </a:r>
            <a:r>
              <a:rPr lang="en-US" altLang="ko-KR" sz="1600" dirty="0"/>
              <a:t>: 18mg, </a:t>
            </a:r>
            <a:r>
              <a:rPr lang="ko-KR" altLang="en-US" sz="1600" dirty="0"/>
              <a:t>아연</a:t>
            </a:r>
            <a:r>
              <a:rPr lang="en-US" altLang="ko-KR" sz="1600" dirty="0"/>
              <a:t>: 8mg, </a:t>
            </a:r>
            <a:r>
              <a:rPr lang="ko-KR" altLang="en-US" sz="1600" dirty="0"/>
              <a:t>콜레스테롤</a:t>
            </a:r>
            <a:r>
              <a:rPr lang="en-US" altLang="ko-KR" sz="1600" dirty="0"/>
              <a:t>: 300mg </a:t>
            </a:r>
            <a:r>
              <a:rPr lang="ko-KR" altLang="en-US" sz="1600" dirty="0"/>
              <a:t>이하</a:t>
            </a:r>
            <a:r>
              <a:rPr lang="en-US" altLang="ko-KR" sz="1600" dirty="0"/>
              <a:t>, </a:t>
            </a:r>
            <a:r>
              <a:rPr lang="ko-KR" altLang="en-US" sz="1600" dirty="0"/>
              <a:t>트랜스지방</a:t>
            </a:r>
            <a:r>
              <a:rPr lang="en-US" altLang="ko-KR" sz="1600" dirty="0"/>
              <a:t>: </a:t>
            </a:r>
            <a:r>
              <a:rPr lang="ko-KR" altLang="en-US" sz="1600" dirty="0"/>
              <a:t>최소화 입니다</a:t>
            </a:r>
            <a:r>
              <a:rPr lang="en-US" altLang="ko-KR" sz="1600" dirty="0"/>
              <a:t>.</a:t>
            </a:r>
          </a:p>
          <a:p>
            <a:r>
              <a:rPr lang="ko-KR" altLang="en-US" sz="1600" dirty="0" smtClean="0"/>
              <a:t>따라서 </a:t>
            </a:r>
            <a:r>
              <a:rPr lang="ko-KR" altLang="en-US" sz="1600" dirty="0"/>
              <a:t>오늘 현재까지 부족한 영양소는 에너지 </a:t>
            </a:r>
            <a:r>
              <a:rPr lang="en-US" altLang="ko-KR" sz="1600" dirty="0"/>
              <a:t>300kcal, </a:t>
            </a:r>
            <a:r>
              <a:rPr lang="ko-KR" altLang="en-US" sz="1600" dirty="0"/>
              <a:t>단백질 </a:t>
            </a:r>
            <a:r>
              <a:rPr lang="en-US" altLang="ko-KR" sz="1600" dirty="0"/>
              <a:t>50g, </a:t>
            </a:r>
            <a:r>
              <a:rPr lang="ko-KR" altLang="en-US" sz="1600" dirty="0"/>
              <a:t>칼슘 </a:t>
            </a:r>
            <a:r>
              <a:rPr lang="en-US" altLang="ko-KR" sz="1600" dirty="0"/>
              <a:t>100mg, </a:t>
            </a:r>
            <a:r>
              <a:rPr lang="ko-KR" altLang="en-US" sz="1600" dirty="0"/>
              <a:t>인 </a:t>
            </a:r>
            <a:r>
              <a:rPr lang="en-US" altLang="ko-KR" sz="1600" dirty="0"/>
              <a:t>200mg, </a:t>
            </a:r>
            <a:r>
              <a:rPr lang="ko-KR" altLang="en-US" sz="1600" dirty="0"/>
              <a:t>칼륨 </a:t>
            </a:r>
            <a:r>
              <a:rPr lang="en-US" altLang="ko-KR" sz="1600" dirty="0"/>
              <a:t>1,000mg, </a:t>
            </a:r>
            <a:r>
              <a:rPr lang="ko-KR" altLang="en-US" sz="1600" dirty="0"/>
              <a:t>마그네슘 </a:t>
            </a:r>
            <a:r>
              <a:rPr lang="en-US" altLang="ko-KR" sz="1600" dirty="0"/>
              <a:t>50mg, </a:t>
            </a:r>
            <a:r>
              <a:rPr lang="ko-KR" altLang="en-US" sz="1600" dirty="0"/>
              <a:t>철 </a:t>
            </a:r>
            <a:r>
              <a:rPr lang="en-US" altLang="ko-KR" sz="1600" dirty="0"/>
              <a:t>3mg, </a:t>
            </a:r>
            <a:r>
              <a:rPr lang="ko-KR" altLang="en-US" sz="1600" dirty="0"/>
              <a:t>아연 </a:t>
            </a:r>
            <a:r>
              <a:rPr lang="en-US" altLang="ko-KR" sz="1600" dirty="0"/>
              <a:t>5mg</a:t>
            </a:r>
            <a:r>
              <a:rPr lang="ko-KR" altLang="en-US" sz="1600" dirty="0"/>
              <a:t>이며</a:t>
            </a:r>
            <a:r>
              <a:rPr lang="en-US" altLang="ko-KR" sz="1600" dirty="0"/>
              <a:t>, </a:t>
            </a:r>
            <a:r>
              <a:rPr lang="ko-KR" altLang="en-US" sz="1600" dirty="0" err="1"/>
              <a:t>과잉된</a:t>
            </a:r>
            <a:r>
              <a:rPr lang="ko-KR" altLang="en-US" sz="1600" dirty="0"/>
              <a:t> 영양소는 탄수화물 </a:t>
            </a:r>
            <a:r>
              <a:rPr lang="en-US" altLang="ko-KR" sz="1600" dirty="0"/>
              <a:t>500g, </a:t>
            </a:r>
            <a:r>
              <a:rPr lang="ko-KR" altLang="en-US" sz="1600" dirty="0"/>
              <a:t>당류 </a:t>
            </a:r>
            <a:r>
              <a:rPr lang="en-US" altLang="ko-KR" sz="1600" dirty="0"/>
              <a:t>20g, </a:t>
            </a:r>
            <a:r>
              <a:rPr lang="ko-KR" altLang="en-US" sz="1600" dirty="0"/>
              <a:t>지방 </a:t>
            </a:r>
            <a:r>
              <a:rPr lang="en-US" altLang="ko-KR" sz="1600" dirty="0"/>
              <a:t>20g, </a:t>
            </a:r>
            <a:r>
              <a:rPr lang="ko-KR" altLang="en-US" sz="1600" dirty="0"/>
              <a:t>나트륨 </a:t>
            </a:r>
            <a:r>
              <a:rPr lang="en-US" altLang="ko-KR" sz="1600" dirty="0"/>
              <a:t>0mg, </a:t>
            </a:r>
            <a:r>
              <a:rPr lang="ko-KR" altLang="en-US" sz="1600" dirty="0"/>
              <a:t>콜레스테롤 </a:t>
            </a:r>
            <a:r>
              <a:rPr lang="en-US" altLang="ko-KR" sz="1600" dirty="0"/>
              <a:t>0mg, </a:t>
            </a:r>
            <a:r>
              <a:rPr lang="ko-KR" altLang="en-US" sz="1600" dirty="0"/>
              <a:t>트랜스지방 </a:t>
            </a:r>
            <a:r>
              <a:rPr lang="en-US" altLang="ko-KR" sz="1600" dirty="0"/>
              <a:t>10g</a:t>
            </a:r>
            <a:r>
              <a:rPr lang="ko-KR" altLang="en-US" sz="1600" dirty="0" smtClean="0"/>
              <a:t>입니다</a:t>
            </a:r>
            <a:r>
              <a:rPr lang="en-US" altLang="ko-KR" sz="1600" dirty="0" smtClean="0"/>
              <a:t>.</a:t>
            </a:r>
          </a:p>
          <a:p>
            <a:endParaRPr lang="en-US" altLang="ko-KR" sz="1600" dirty="0" smtClean="0"/>
          </a:p>
          <a:p>
            <a:r>
              <a:rPr lang="ko-KR" altLang="en-US" sz="1600" dirty="0" smtClean="0"/>
              <a:t>해당 음식을 만들기 위한 재료와 레시피는 아래와 같습니다</a:t>
            </a:r>
            <a:r>
              <a:rPr lang="en-US" altLang="ko-KR" sz="1600" dirty="0" smtClean="0"/>
              <a:t>.</a:t>
            </a:r>
          </a:p>
        </p:txBody>
      </p:sp>
      <p:sp>
        <p:nvSpPr>
          <p:cNvPr id="64" name="직사각형 63"/>
          <p:cNvSpPr/>
          <p:nvPr/>
        </p:nvSpPr>
        <p:spPr>
          <a:xfrm>
            <a:off x="9144001" y="2068257"/>
            <a:ext cx="9143999" cy="876997"/>
          </a:xfrm>
          <a:prstGeom prst="rect">
            <a:avLst/>
          </a:prstGeom>
          <a:solidFill>
            <a:srgbClr val="D6DCE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4000" b="1" dirty="0" err="1" smtClean="0">
                <a:solidFill>
                  <a:schemeClr val="bg1">
                    <a:lumMod val="65000"/>
                  </a:schemeClr>
                </a:solidFill>
              </a:rPr>
              <a:t>Pybo</a:t>
            </a:r>
            <a:r>
              <a:rPr lang="en-US" altLang="ko-KR" sz="4000" dirty="0" smtClean="0">
                <a:solidFill>
                  <a:schemeClr val="tx1"/>
                </a:solidFill>
              </a:rPr>
              <a:t>      </a:t>
            </a:r>
            <a:r>
              <a:rPr lang="en-US" altLang="ko-KR" sz="2400" b="1" dirty="0" smtClean="0">
                <a:solidFill>
                  <a:schemeClr val="tx1"/>
                </a:solidFill>
              </a:rPr>
              <a:t>user1 (</a:t>
            </a:r>
            <a:r>
              <a:rPr lang="ko-KR" altLang="en-US" sz="2400" b="1" dirty="0" smtClean="0">
                <a:solidFill>
                  <a:schemeClr val="tx1"/>
                </a:solidFill>
              </a:rPr>
              <a:t>로그아웃</a:t>
            </a:r>
            <a:r>
              <a:rPr lang="en-US" altLang="ko-KR" sz="2400" b="1" dirty="0" smtClean="0">
                <a:solidFill>
                  <a:schemeClr val="tx1"/>
                </a:solidFill>
              </a:rPr>
              <a:t>)</a:t>
            </a:r>
            <a:endParaRPr lang="ko-KR" altLang="en-US" sz="4000" b="1" dirty="0">
              <a:solidFill>
                <a:schemeClr val="tx1"/>
              </a:solidFill>
            </a:endParaRPr>
          </a:p>
        </p:txBody>
      </p:sp>
      <p:sp>
        <p:nvSpPr>
          <p:cNvPr id="65" name="직사각형 64"/>
          <p:cNvSpPr/>
          <p:nvPr/>
        </p:nvSpPr>
        <p:spPr>
          <a:xfrm>
            <a:off x="9372602" y="3287459"/>
            <a:ext cx="2133600" cy="646545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b="1" dirty="0" smtClean="0"/>
              <a:t>질문과 답변</a:t>
            </a:r>
            <a:endParaRPr lang="ko-KR" altLang="en-US" sz="2000" b="1" dirty="0"/>
          </a:p>
        </p:txBody>
      </p:sp>
      <p:sp>
        <p:nvSpPr>
          <p:cNvPr id="70" name="직사각형 69"/>
          <p:cNvSpPr/>
          <p:nvPr/>
        </p:nvSpPr>
        <p:spPr>
          <a:xfrm>
            <a:off x="9372602" y="3934004"/>
            <a:ext cx="2133600" cy="646545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b="1" dirty="0" smtClean="0"/>
              <a:t>자유 게시판</a:t>
            </a:r>
            <a:endParaRPr lang="ko-KR" altLang="en-US" sz="2000" b="1" dirty="0"/>
          </a:p>
        </p:txBody>
      </p:sp>
      <p:sp>
        <p:nvSpPr>
          <p:cNvPr id="51" name="AutoShape 3"/>
          <p:cNvSpPr/>
          <p:nvPr/>
        </p:nvSpPr>
        <p:spPr>
          <a:xfrm>
            <a:off x="0" y="2056704"/>
            <a:ext cx="18288000" cy="0"/>
          </a:xfrm>
          <a:prstGeom prst="line">
            <a:avLst/>
          </a:prstGeom>
          <a:ln w="9525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56" name="AutoShape 3"/>
          <p:cNvSpPr/>
          <p:nvPr/>
        </p:nvSpPr>
        <p:spPr>
          <a:xfrm flipV="1">
            <a:off x="9144000" y="2056703"/>
            <a:ext cx="0" cy="8230297"/>
          </a:xfrm>
          <a:prstGeom prst="line">
            <a:avLst/>
          </a:prstGeom>
          <a:ln w="9525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71" name="AutoShape 3"/>
          <p:cNvSpPr/>
          <p:nvPr/>
        </p:nvSpPr>
        <p:spPr>
          <a:xfrm>
            <a:off x="9143998" y="6171852"/>
            <a:ext cx="9144000" cy="0"/>
          </a:xfrm>
          <a:prstGeom prst="line">
            <a:avLst/>
          </a:prstGeom>
          <a:ln w="9525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0" name="모서리가 둥근 사각형 설명선 9"/>
          <p:cNvSpPr/>
          <p:nvPr/>
        </p:nvSpPr>
        <p:spPr>
          <a:xfrm>
            <a:off x="12573000" y="3034857"/>
            <a:ext cx="4724400" cy="718005"/>
          </a:xfrm>
          <a:prstGeom prst="wedgeRoundRectCallout">
            <a:avLst>
              <a:gd name="adj1" fmla="val 54896"/>
              <a:gd name="adj2" fmla="val 24685"/>
              <a:gd name="adj3" fmla="val 16667"/>
            </a:avLst>
          </a:prstGeom>
          <a:solidFill>
            <a:schemeClr val="bg1"/>
          </a:solidFill>
          <a:ln w="5715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r">
              <a:lnSpc>
                <a:spcPct val="120000"/>
              </a:lnSpc>
            </a:pPr>
            <a:r>
              <a:rPr lang="en-US" altLang="ko-KR" sz="1700" dirty="0" smtClean="0">
                <a:solidFill>
                  <a:schemeClr val="tx1"/>
                </a:solidFill>
              </a:rPr>
              <a:t>300kcal</a:t>
            </a:r>
            <a:r>
              <a:rPr lang="ko-KR" altLang="en-US" sz="1700" dirty="0" smtClean="0">
                <a:solidFill>
                  <a:schemeClr val="tx1"/>
                </a:solidFill>
              </a:rPr>
              <a:t>를 소모하고 싶어</a:t>
            </a:r>
            <a:r>
              <a:rPr lang="en-US" altLang="ko-KR" sz="1700" dirty="0" smtClean="0">
                <a:solidFill>
                  <a:schemeClr val="tx1"/>
                </a:solidFill>
              </a:rPr>
              <a:t>. </a:t>
            </a:r>
          </a:p>
          <a:p>
            <a:pPr algn="r">
              <a:lnSpc>
                <a:spcPct val="120000"/>
              </a:lnSpc>
            </a:pPr>
            <a:r>
              <a:rPr lang="ko-KR" altLang="en-US" sz="1700" dirty="0" smtClean="0">
                <a:solidFill>
                  <a:schemeClr val="tx1"/>
                </a:solidFill>
              </a:rPr>
              <a:t>어떤 운동을 얼마나 하는게 좋을까</a:t>
            </a:r>
            <a:r>
              <a:rPr lang="en-US" altLang="ko-KR" sz="1700" dirty="0" smtClean="0">
                <a:solidFill>
                  <a:schemeClr val="tx1"/>
                </a:solidFill>
              </a:rPr>
              <a:t>?</a:t>
            </a:r>
            <a:endParaRPr lang="ko-KR" altLang="en-US" sz="1700" dirty="0">
              <a:solidFill>
                <a:schemeClr val="tx1"/>
              </a:solidFill>
            </a:endParaRPr>
          </a:p>
        </p:txBody>
      </p:sp>
      <p:sp>
        <p:nvSpPr>
          <p:cNvPr id="81" name="모서리가 둥근 사각형 설명선 80"/>
          <p:cNvSpPr/>
          <p:nvPr/>
        </p:nvSpPr>
        <p:spPr>
          <a:xfrm flipH="1">
            <a:off x="12573000" y="3842465"/>
            <a:ext cx="4724400" cy="2174240"/>
          </a:xfrm>
          <a:prstGeom prst="wedgeRoundRectCallout">
            <a:avLst>
              <a:gd name="adj1" fmla="val 55655"/>
              <a:gd name="adj2" fmla="val 34249"/>
              <a:gd name="adj3" fmla="val 16667"/>
            </a:avLst>
          </a:prstGeom>
          <a:solidFill>
            <a:schemeClr val="bg1"/>
          </a:solidFill>
          <a:ln w="5715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altLang="ko-KR" sz="1700" dirty="0" smtClean="0">
                <a:solidFill>
                  <a:schemeClr val="tx1"/>
                </a:solidFill>
              </a:rPr>
              <a:t>user1</a:t>
            </a:r>
            <a:r>
              <a:rPr lang="ko-KR" altLang="en-US" sz="1700" dirty="0" smtClean="0">
                <a:solidFill>
                  <a:schemeClr val="tx1"/>
                </a:solidFill>
              </a:rPr>
              <a:t>님의 경우</a:t>
            </a:r>
            <a:r>
              <a:rPr lang="en-US" altLang="ko-KR" sz="1700" dirty="0" smtClean="0">
                <a:solidFill>
                  <a:schemeClr val="tx1"/>
                </a:solidFill>
              </a:rPr>
              <a:t>,  </a:t>
            </a:r>
          </a:p>
          <a:p>
            <a:pPr>
              <a:lnSpc>
                <a:spcPct val="120000"/>
              </a:lnSpc>
            </a:pPr>
            <a:r>
              <a:rPr lang="en-US" altLang="ko-KR" sz="1700" dirty="0" smtClean="0">
                <a:solidFill>
                  <a:schemeClr val="tx1"/>
                </a:solidFill>
              </a:rPr>
              <a:t>60~75</a:t>
            </a:r>
            <a:r>
              <a:rPr lang="ko-KR" altLang="en-US" sz="1700" dirty="0">
                <a:solidFill>
                  <a:schemeClr val="tx1"/>
                </a:solidFill>
              </a:rPr>
              <a:t>분 동안 빠르게 걷기</a:t>
            </a:r>
            <a:r>
              <a:rPr lang="en-US" altLang="ko-KR" sz="1700" dirty="0">
                <a:solidFill>
                  <a:schemeClr val="tx1"/>
                </a:solidFill>
              </a:rPr>
              <a:t>. </a:t>
            </a:r>
          </a:p>
          <a:p>
            <a:pPr>
              <a:lnSpc>
                <a:spcPct val="120000"/>
              </a:lnSpc>
            </a:pPr>
            <a:r>
              <a:rPr lang="ko-KR" altLang="en-US" sz="1700" dirty="0">
                <a:solidFill>
                  <a:schemeClr val="tx1"/>
                </a:solidFill>
              </a:rPr>
              <a:t>관절에 부담을 주지 않고 지속적으로 움직일 수 있어 초보자에게 적합하며</a:t>
            </a:r>
            <a:r>
              <a:rPr lang="en-US" altLang="ko-KR" sz="1700" dirty="0">
                <a:solidFill>
                  <a:schemeClr val="tx1"/>
                </a:solidFill>
              </a:rPr>
              <a:t>, </a:t>
            </a:r>
            <a:r>
              <a:rPr lang="ko-KR" altLang="en-US" sz="1700" dirty="0">
                <a:solidFill>
                  <a:schemeClr val="tx1"/>
                </a:solidFill>
              </a:rPr>
              <a:t>바른 자세를 유지하는 것이 중요합니다</a:t>
            </a:r>
            <a:r>
              <a:rPr lang="en-US" altLang="ko-KR" sz="1700" dirty="0" smtClean="0">
                <a:solidFill>
                  <a:schemeClr val="tx1"/>
                </a:solidFill>
              </a:rPr>
              <a:t>.</a:t>
            </a:r>
            <a:endParaRPr lang="en-US" altLang="ko-KR" sz="1700" dirty="0">
              <a:solidFill>
                <a:schemeClr val="tx1"/>
              </a:solidFill>
            </a:endParaRPr>
          </a:p>
          <a:p>
            <a:pPr>
              <a:lnSpc>
                <a:spcPct val="120000"/>
              </a:lnSpc>
            </a:pPr>
            <a:r>
              <a:rPr lang="en-US" altLang="ko-KR" sz="1700" dirty="0">
                <a:solidFill>
                  <a:schemeClr val="tx1"/>
                </a:solidFill>
              </a:rPr>
              <a:t>40~50</a:t>
            </a:r>
            <a:r>
              <a:rPr lang="ko-KR" altLang="en-US" sz="1700" dirty="0">
                <a:solidFill>
                  <a:schemeClr val="tx1"/>
                </a:solidFill>
              </a:rPr>
              <a:t>분 </a:t>
            </a:r>
            <a:r>
              <a:rPr lang="ko-KR" altLang="en-US" sz="1700" dirty="0" smtClean="0">
                <a:solidFill>
                  <a:schemeClr val="tx1"/>
                </a:solidFill>
              </a:rPr>
              <a:t>동안 </a:t>
            </a:r>
            <a:r>
              <a:rPr lang="ko-KR" altLang="en-US" sz="1700" dirty="0">
                <a:solidFill>
                  <a:schemeClr val="tx1"/>
                </a:solidFill>
              </a:rPr>
              <a:t>자전거 타기</a:t>
            </a:r>
            <a:r>
              <a:rPr lang="en-US" altLang="ko-KR" sz="1700" dirty="0" smtClean="0">
                <a:solidFill>
                  <a:schemeClr val="tx1"/>
                </a:solidFill>
              </a:rPr>
              <a:t>. </a:t>
            </a:r>
            <a:r>
              <a:rPr lang="ko-KR" altLang="en-US" sz="1700" dirty="0" smtClean="0">
                <a:solidFill>
                  <a:schemeClr val="tx1"/>
                </a:solidFill>
              </a:rPr>
              <a:t>페달을 </a:t>
            </a:r>
            <a:r>
              <a:rPr lang="ko-KR" altLang="en-US" sz="1700" dirty="0">
                <a:solidFill>
                  <a:schemeClr val="tx1"/>
                </a:solidFill>
              </a:rPr>
              <a:t>일정한 속도로 밟으며 운동 강도를 조절하세요</a:t>
            </a:r>
            <a:r>
              <a:rPr lang="en-US" altLang="ko-KR" sz="1700" dirty="0">
                <a:solidFill>
                  <a:schemeClr val="tx1"/>
                </a:solidFill>
              </a:rPr>
              <a:t>.</a:t>
            </a:r>
            <a:endParaRPr lang="en-US" altLang="ko-KR" sz="1700" dirty="0" smtClean="0">
              <a:solidFill>
                <a:schemeClr val="tx1"/>
              </a:solidFill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17500392" y="3383530"/>
            <a:ext cx="7088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 smtClean="0"/>
              <a:t>user1</a:t>
            </a:r>
            <a:endParaRPr lang="ko-KR" altLang="en-US" b="1" dirty="0"/>
          </a:p>
        </p:txBody>
      </p:sp>
      <p:sp>
        <p:nvSpPr>
          <p:cNvPr id="82" name="TextBox 81"/>
          <p:cNvSpPr txBox="1"/>
          <p:nvPr/>
        </p:nvSpPr>
        <p:spPr>
          <a:xfrm>
            <a:off x="11846494" y="5647372"/>
            <a:ext cx="4363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 smtClean="0"/>
              <a:t>CB</a:t>
            </a:r>
            <a:endParaRPr lang="ko-KR" altLang="en-US" b="1" dirty="0"/>
          </a:p>
        </p:txBody>
      </p:sp>
      <p:sp>
        <p:nvSpPr>
          <p:cNvPr id="83" name="모서리가 둥근 사각형 설명선 82"/>
          <p:cNvSpPr/>
          <p:nvPr/>
        </p:nvSpPr>
        <p:spPr>
          <a:xfrm>
            <a:off x="12573000" y="7192271"/>
            <a:ext cx="4724400" cy="718005"/>
          </a:xfrm>
          <a:prstGeom prst="wedgeRoundRectCallout">
            <a:avLst>
              <a:gd name="adj1" fmla="val 54896"/>
              <a:gd name="adj2" fmla="val 24685"/>
              <a:gd name="adj3" fmla="val 16667"/>
            </a:avLst>
          </a:prstGeom>
          <a:solidFill>
            <a:schemeClr val="bg1"/>
          </a:solidFill>
          <a:ln w="5715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r">
              <a:lnSpc>
                <a:spcPct val="120000"/>
              </a:lnSpc>
            </a:pPr>
            <a:r>
              <a:rPr lang="ko-KR" altLang="en-US" sz="1700" dirty="0" smtClean="0">
                <a:solidFill>
                  <a:schemeClr val="tx1"/>
                </a:solidFill>
              </a:rPr>
              <a:t>나한테 김치</a:t>
            </a:r>
            <a:r>
              <a:rPr lang="en-US" altLang="ko-KR" sz="1700" dirty="0" smtClean="0">
                <a:solidFill>
                  <a:schemeClr val="tx1"/>
                </a:solidFill>
              </a:rPr>
              <a:t>, </a:t>
            </a:r>
            <a:r>
              <a:rPr lang="ko-KR" altLang="en-US" sz="1700" dirty="0" smtClean="0">
                <a:solidFill>
                  <a:schemeClr val="tx1"/>
                </a:solidFill>
              </a:rPr>
              <a:t>돼지고기</a:t>
            </a:r>
            <a:r>
              <a:rPr lang="en-US" altLang="ko-KR" sz="1700" dirty="0" smtClean="0">
                <a:solidFill>
                  <a:schemeClr val="tx1"/>
                </a:solidFill>
              </a:rPr>
              <a:t>, </a:t>
            </a:r>
            <a:r>
              <a:rPr lang="ko-KR" altLang="en-US" sz="1700" dirty="0" smtClean="0">
                <a:solidFill>
                  <a:schemeClr val="tx1"/>
                </a:solidFill>
              </a:rPr>
              <a:t>두부가 있어</a:t>
            </a:r>
            <a:r>
              <a:rPr lang="en-US" altLang="ko-KR" sz="1700" dirty="0" smtClean="0">
                <a:solidFill>
                  <a:schemeClr val="tx1"/>
                </a:solidFill>
              </a:rPr>
              <a:t>.</a:t>
            </a:r>
          </a:p>
          <a:p>
            <a:pPr algn="r">
              <a:lnSpc>
                <a:spcPct val="120000"/>
              </a:lnSpc>
            </a:pPr>
            <a:r>
              <a:rPr lang="ko-KR" altLang="en-US" sz="1700" dirty="0" smtClean="0">
                <a:solidFill>
                  <a:schemeClr val="tx1"/>
                </a:solidFill>
              </a:rPr>
              <a:t>이걸로 무슨 음식을 만들 수 있을까</a:t>
            </a:r>
            <a:r>
              <a:rPr lang="en-US" altLang="ko-KR" sz="1700" dirty="0" smtClean="0">
                <a:solidFill>
                  <a:schemeClr val="tx1"/>
                </a:solidFill>
              </a:rPr>
              <a:t>?</a:t>
            </a:r>
            <a:endParaRPr lang="ko-KR" altLang="en-US" sz="1700" dirty="0">
              <a:solidFill>
                <a:schemeClr val="tx1"/>
              </a:solidFill>
            </a:endParaRPr>
          </a:p>
        </p:txBody>
      </p:sp>
      <p:sp>
        <p:nvSpPr>
          <p:cNvPr id="85" name="모서리가 둥근 사각형 설명선 84"/>
          <p:cNvSpPr/>
          <p:nvPr/>
        </p:nvSpPr>
        <p:spPr>
          <a:xfrm flipH="1">
            <a:off x="12573000" y="7999879"/>
            <a:ext cx="4724400" cy="2174240"/>
          </a:xfrm>
          <a:prstGeom prst="wedgeRoundRectCallout">
            <a:avLst>
              <a:gd name="adj1" fmla="val 55655"/>
              <a:gd name="adj2" fmla="val 34249"/>
              <a:gd name="adj3" fmla="val 16667"/>
            </a:avLst>
          </a:prstGeom>
          <a:solidFill>
            <a:schemeClr val="bg1"/>
          </a:solidFill>
          <a:ln w="5715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altLang="ko-KR" sz="1700" dirty="0" smtClean="0">
                <a:solidFill>
                  <a:schemeClr val="tx1"/>
                </a:solidFill>
              </a:rPr>
              <a:t>User1</a:t>
            </a:r>
            <a:r>
              <a:rPr lang="ko-KR" altLang="en-US" sz="1700" dirty="0" smtClean="0">
                <a:solidFill>
                  <a:schemeClr val="tx1"/>
                </a:solidFill>
              </a:rPr>
              <a:t>님이 가지고 계신 재료로 만들 수 있는 음식 목록은</a:t>
            </a:r>
            <a:r>
              <a:rPr lang="en-US" altLang="ko-KR" sz="1700" dirty="0" smtClean="0">
                <a:solidFill>
                  <a:schemeClr val="tx1"/>
                </a:solidFill>
              </a:rPr>
              <a:t>,</a:t>
            </a:r>
          </a:p>
          <a:p>
            <a:pPr>
              <a:lnSpc>
                <a:spcPct val="120000"/>
              </a:lnSpc>
            </a:pPr>
            <a:r>
              <a:rPr lang="ko-KR" altLang="en-US" sz="1700" dirty="0" smtClean="0">
                <a:solidFill>
                  <a:schemeClr val="tx1"/>
                </a:solidFill>
              </a:rPr>
              <a:t>돼지고기김치찌개와</a:t>
            </a:r>
            <a:r>
              <a:rPr lang="en-US" altLang="ko-KR" sz="1700" dirty="0" smtClean="0">
                <a:solidFill>
                  <a:schemeClr val="tx1"/>
                </a:solidFill>
              </a:rPr>
              <a:t> </a:t>
            </a:r>
            <a:r>
              <a:rPr lang="ko-KR" altLang="en-US" sz="1700" dirty="0" smtClean="0">
                <a:solidFill>
                  <a:schemeClr val="tx1"/>
                </a:solidFill>
              </a:rPr>
              <a:t>수육과 김치를 곁들인 </a:t>
            </a:r>
            <a:r>
              <a:rPr lang="ko-KR" altLang="en-US" sz="1700" dirty="0" err="1" smtClean="0">
                <a:solidFill>
                  <a:schemeClr val="tx1"/>
                </a:solidFill>
              </a:rPr>
              <a:t>삼합</a:t>
            </a:r>
            <a:r>
              <a:rPr lang="ko-KR" altLang="en-US" sz="1700" dirty="0" smtClean="0">
                <a:solidFill>
                  <a:schemeClr val="tx1"/>
                </a:solidFill>
              </a:rPr>
              <a:t> 등이 있습니다</a:t>
            </a:r>
            <a:r>
              <a:rPr lang="en-US" altLang="ko-KR" sz="1700" dirty="0" smtClean="0">
                <a:solidFill>
                  <a:schemeClr val="tx1"/>
                </a:solidFill>
              </a:rPr>
              <a:t>.</a:t>
            </a:r>
          </a:p>
          <a:p>
            <a:pPr>
              <a:lnSpc>
                <a:spcPct val="120000"/>
              </a:lnSpc>
            </a:pPr>
            <a:r>
              <a:rPr lang="ko-KR" altLang="en-US" sz="1700" dirty="0" smtClean="0">
                <a:solidFill>
                  <a:schemeClr val="tx1"/>
                </a:solidFill>
              </a:rPr>
              <a:t>원하시는 음식을 알려주시면</a:t>
            </a:r>
            <a:r>
              <a:rPr lang="en-US" altLang="ko-KR" sz="1700" dirty="0" smtClean="0">
                <a:solidFill>
                  <a:schemeClr val="tx1"/>
                </a:solidFill>
              </a:rPr>
              <a:t>,</a:t>
            </a:r>
            <a:r>
              <a:rPr lang="ko-KR" altLang="en-US" sz="1700" dirty="0" smtClean="0">
                <a:solidFill>
                  <a:schemeClr val="tx1"/>
                </a:solidFill>
              </a:rPr>
              <a:t> 자세한 레시피를 알려드리겠습니다</a:t>
            </a:r>
            <a:r>
              <a:rPr lang="en-US" altLang="ko-KR" sz="1700" dirty="0" smtClean="0">
                <a:solidFill>
                  <a:schemeClr val="tx1"/>
                </a:solidFill>
              </a:rPr>
              <a:t>.</a:t>
            </a:r>
          </a:p>
        </p:txBody>
      </p:sp>
      <p:sp>
        <p:nvSpPr>
          <p:cNvPr id="92" name="TextBox 91"/>
          <p:cNvSpPr txBox="1"/>
          <p:nvPr/>
        </p:nvSpPr>
        <p:spPr>
          <a:xfrm>
            <a:off x="17500392" y="7540944"/>
            <a:ext cx="7088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 smtClean="0"/>
              <a:t>user1</a:t>
            </a:r>
            <a:endParaRPr lang="ko-KR" altLang="en-US" b="1" dirty="0"/>
          </a:p>
        </p:txBody>
      </p:sp>
      <p:sp>
        <p:nvSpPr>
          <p:cNvPr id="93" name="TextBox 92"/>
          <p:cNvSpPr txBox="1"/>
          <p:nvPr/>
        </p:nvSpPr>
        <p:spPr>
          <a:xfrm>
            <a:off x="11846494" y="9804786"/>
            <a:ext cx="4363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 smtClean="0"/>
              <a:t>CB</a:t>
            </a:r>
            <a:endParaRPr lang="ko-KR" altLang="en-US" b="1" dirty="0"/>
          </a:p>
        </p:txBody>
      </p:sp>
    </p:spTree>
    <p:extLst>
      <p:ext uri="{BB962C8B-B14F-4D97-AF65-F5344CB8AC3E}">
        <p14:creationId xmlns:p14="http://schemas.microsoft.com/office/powerpoint/2010/main" val="22207860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BEE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AutoShape 3"/>
          <p:cNvSpPr/>
          <p:nvPr/>
        </p:nvSpPr>
        <p:spPr>
          <a:xfrm>
            <a:off x="0" y="2407061"/>
            <a:ext cx="18288000" cy="0"/>
          </a:xfrm>
          <a:prstGeom prst="line">
            <a:avLst/>
          </a:prstGeom>
          <a:ln w="9525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29" name="TextBox 7"/>
          <p:cNvSpPr txBox="1"/>
          <p:nvPr/>
        </p:nvSpPr>
        <p:spPr>
          <a:xfrm>
            <a:off x="1028700" y="971550"/>
            <a:ext cx="6286500" cy="53860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lvl="0">
              <a:lnSpc>
                <a:spcPts val="4200"/>
              </a:lnSpc>
              <a:spcBef>
                <a:spcPct val="0"/>
              </a:spcBef>
            </a:pPr>
            <a:r>
              <a:rPr lang="en-US" sz="3500" b="1" dirty="0" smtClean="0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PROJECT TIMELINE</a:t>
            </a:r>
            <a:endParaRPr lang="en-US" sz="3500" b="1" u="none" strike="noStrike" dirty="0">
              <a:solidFill>
                <a:srgbClr val="000000"/>
              </a:solidFill>
              <a:latin typeface="Inter Bold"/>
              <a:ea typeface="Inter Bold"/>
              <a:cs typeface="Inter Bold"/>
              <a:sym typeface="Inter Bold"/>
            </a:endParaRPr>
          </a:p>
        </p:txBody>
      </p:sp>
      <p:sp>
        <p:nvSpPr>
          <p:cNvPr id="30" name="Freeform 6"/>
          <p:cNvSpPr/>
          <p:nvPr/>
        </p:nvSpPr>
        <p:spPr>
          <a:xfrm>
            <a:off x="1216685" y="2088851"/>
            <a:ext cx="4005530" cy="636420"/>
          </a:xfrm>
          <a:custGeom>
            <a:avLst/>
            <a:gdLst/>
            <a:ahLst/>
            <a:cxnLst/>
            <a:rect l="l" t="t" r="r" b="b"/>
            <a:pathLst>
              <a:path w="812800" h="148938">
                <a:moveTo>
                  <a:pt x="74469" y="0"/>
                </a:moveTo>
                <a:lnTo>
                  <a:pt x="738331" y="0"/>
                </a:lnTo>
                <a:cubicBezTo>
                  <a:pt x="758081" y="0"/>
                  <a:pt x="777023" y="7846"/>
                  <a:pt x="790988" y="21811"/>
                </a:cubicBezTo>
                <a:cubicBezTo>
                  <a:pt x="804954" y="35777"/>
                  <a:pt x="812800" y="54719"/>
                  <a:pt x="812800" y="74469"/>
                </a:cubicBezTo>
                <a:lnTo>
                  <a:pt x="812800" y="74469"/>
                </a:lnTo>
                <a:cubicBezTo>
                  <a:pt x="812800" y="115597"/>
                  <a:pt x="779459" y="148938"/>
                  <a:pt x="738331" y="148938"/>
                </a:cubicBezTo>
                <a:lnTo>
                  <a:pt x="74469" y="148938"/>
                </a:lnTo>
                <a:cubicBezTo>
                  <a:pt x="54719" y="148938"/>
                  <a:pt x="35777" y="141092"/>
                  <a:pt x="21811" y="127127"/>
                </a:cubicBezTo>
                <a:cubicBezTo>
                  <a:pt x="7846" y="113161"/>
                  <a:pt x="0" y="94219"/>
                  <a:pt x="0" y="74469"/>
                </a:cubicBezTo>
                <a:lnTo>
                  <a:pt x="0" y="74469"/>
                </a:lnTo>
                <a:cubicBezTo>
                  <a:pt x="0" y="54719"/>
                  <a:pt x="7846" y="35777"/>
                  <a:pt x="21811" y="21811"/>
                </a:cubicBezTo>
                <a:cubicBezTo>
                  <a:pt x="35777" y="7846"/>
                  <a:pt x="54719" y="0"/>
                  <a:pt x="74469" y="0"/>
                </a:cubicBezTo>
                <a:close/>
              </a:path>
            </a:pathLst>
          </a:custGeom>
          <a:solidFill>
            <a:srgbClr val="000000"/>
          </a:solidFill>
        </p:spPr>
      </p:sp>
      <p:sp>
        <p:nvSpPr>
          <p:cNvPr id="31" name="TextBox 8"/>
          <p:cNvSpPr txBox="1"/>
          <p:nvPr/>
        </p:nvSpPr>
        <p:spPr>
          <a:xfrm>
            <a:off x="1216685" y="2191618"/>
            <a:ext cx="4005530" cy="430887"/>
          </a:xfrm>
          <a:prstGeom prst="rect">
            <a:avLst/>
          </a:prstGeom>
        </p:spPr>
        <p:txBody>
          <a:bodyPr wrap="square" lIns="0" tIns="0" rIns="0" bIns="0" rtlCol="0" anchor="ctr">
            <a:spAutoFit/>
          </a:bodyPr>
          <a:lstStyle/>
          <a:p>
            <a:pPr marL="0" lvl="0" indent="0" algn="ctr">
              <a:spcBef>
                <a:spcPct val="0"/>
              </a:spcBef>
            </a:pPr>
            <a:r>
              <a:rPr lang="ko-KR" altLang="en-US" sz="2800" b="1" dirty="0" smtClean="0">
                <a:solidFill>
                  <a:srgbClr val="EBEEF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데이터 수집 및 모델 개발</a:t>
            </a:r>
            <a:endParaRPr lang="en-US" sz="2800" b="1" dirty="0">
              <a:solidFill>
                <a:srgbClr val="EBEEF0"/>
              </a:solidFill>
              <a:latin typeface="Source Han Sans KR Bold"/>
              <a:ea typeface="Source Han Sans KR Bold"/>
              <a:cs typeface="Source Han Sans KR Bold"/>
              <a:sym typeface="Source Han Sans KR Bold"/>
            </a:endParaRPr>
          </a:p>
        </p:txBody>
      </p:sp>
      <p:sp>
        <p:nvSpPr>
          <p:cNvPr id="37" name="TextBox 17"/>
          <p:cNvSpPr txBox="1"/>
          <p:nvPr/>
        </p:nvSpPr>
        <p:spPr>
          <a:xfrm>
            <a:off x="1216685" y="3989294"/>
            <a:ext cx="4005530" cy="560153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ctr">
              <a:spcBef>
                <a:spcPct val="0"/>
              </a:spcBef>
            </a:pPr>
            <a:r>
              <a:rPr lang="en-US" altLang="ko-KR" sz="2400" b="1" dirty="0" smtClean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1 </a:t>
            </a:r>
            <a:r>
              <a:rPr lang="ko-KR" altLang="en-US" sz="2400" b="1" dirty="0" smtClean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주차</a:t>
            </a:r>
            <a:endParaRPr lang="en-US" altLang="ko-KR" sz="2400" b="1" dirty="0" smtClean="0">
              <a:solidFill>
                <a:srgbClr val="000000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  <a:p>
            <a:pPr lvl="0" algn="ctr">
              <a:spcBef>
                <a:spcPct val="0"/>
              </a:spcBef>
            </a:pPr>
            <a:r>
              <a:rPr lang="en-US" altLang="ko-KR" b="1" dirty="0" smtClean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(24.12.26 </a:t>
            </a:r>
            <a:r>
              <a:rPr lang="ko-KR" altLang="en-US" b="1" dirty="0" smtClean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목 </a:t>
            </a:r>
            <a:r>
              <a:rPr lang="en-US" altLang="ko-KR" b="1" dirty="0" smtClean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~ 25.01.01 </a:t>
            </a:r>
            <a:r>
              <a:rPr lang="ko-KR" altLang="en-US" b="1" dirty="0" smtClean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수</a:t>
            </a:r>
            <a:r>
              <a:rPr lang="en-US" altLang="ko-KR" b="1" dirty="0" smtClean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)</a:t>
            </a:r>
          </a:p>
          <a:p>
            <a:pPr marL="0" lvl="0" indent="0" algn="ctr">
              <a:spcBef>
                <a:spcPct val="0"/>
              </a:spcBef>
            </a:pPr>
            <a:r>
              <a:rPr lang="ko-KR" altLang="en-US" sz="2400" dirty="0" smtClean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데이터 수집 및 전처리</a:t>
            </a:r>
            <a:endParaRPr lang="en-US" altLang="ko-KR" sz="2400" dirty="0" smtClean="0">
              <a:solidFill>
                <a:srgbClr val="000000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  <a:p>
            <a:pPr marL="0" lvl="0" indent="0" algn="ctr">
              <a:spcBef>
                <a:spcPct val="0"/>
              </a:spcBef>
            </a:pPr>
            <a:endParaRPr lang="en-US" altLang="ko-KR" sz="2400" dirty="0" smtClean="0">
              <a:solidFill>
                <a:srgbClr val="000000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  <a:p>
            <a:pPr marL="0" lvl="0" indent="0" algn="ctr">
              <a:spcBef>
                <a:spcPct val="0"/>
              </a:spcBef>
            </a:pPr>
            <a:r>
              <a:rPr lang="en-US" altLang="ko-KR" sz="2400" b="1" dirty="0" smtClean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2 </a:t>
            </a:r>
            <a:r>
              <a:rPr lang="ko-KR" altLang="en-US" sz="2400" b="1" dirty="0" smtClean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주차</a:t>
            </a:r>
            <a:endParaRPr lang="en-US" altLang="ko-KR" sz="2400" b="1" dirty="0" smtClean="0">
              <a:solidFill>
                <a:srgbClr val="000000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  <a:p>
            <a:pPr algn="ctr">
              <a:spcBef>
                <a:spcPct val="0"/>
              </a:spcBef>
            </a:pPr>
            <a:r>
              <a:rPr lang="en-US" altLang="ko-KR" b="1" dirty="0" smtClean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(25.01.02 </a:t>
            </a:r>
            <a:r>
              <a:rPr lang="ko-KR" altLang="en-US" b="1" dirty="0" smtClean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목 </a:t>
            </a:r>
            <a:r>
              <a:rPr lang="en-US" altLang="ko-KR" b="1" dirty="0" smtClean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~ 25.01.08 </a:t>
            </a:r>
            <a:r>
              <a:rPr lang="ko-KR" altLang="en-US" b="1" dirty="0" smtClean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수</a:t>
            </a:r>
            <a:r>
              <a:rPr lang="en-US" altLang="ko-KR" b="1" dirty="0" smtClean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)</a:t>
            </a:r>
            <a:endParaRPr lang="en-US" altLang="ko-KR" b="1" dirty="0">
              <a:solidFill>
                <a:srgbClr val="000000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  <a:p>
            <a:pPr marL="0" lvl="0" indent="0" algn="ctr">
              <a:spcBef>
                <a:spcPct val="0"/>
              </a:spcBef>
            </a:pPr>
            <a:r>
              <a:rPr lang="ko-KR" altLang="en-US" sz="2400" dirty="0" smtClean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데이터베이스 구축</a:t>
            </a:r>
            <a:endParaRPr lang="en-US" altLang="ko-KR" sz="2400" dirty="0" smtClean="0">
              <a:solidFill>
                <a:srgbClr val="000000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  <a:p>
            <a:pPr marL="0" lvl="0" indent="0" algn="ctr">
              <a:spcBef>
                <a:spcPct val="0"/>
              </a:spcBef>
            </a:pPr>
            <a:endParaRPr lang="en-US" altLang="ko-KR" sz="2400" dirty="0" smtClean="0">
              <a:solidFill>
                <a:srgbClr val="000000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  <a:p>
            <a:pPr marL="0" lvl="0" indent="0" algn="ctr">
              <a:spcBef>
                <a:spcPct val="0"/>
              </a:spcBef>
            </a:pPr>
            <a:r>
              <a:rPr lang="en-US" altLang="ko-KR" sz="2400" b="1" dirty="0" smtClean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3 </a:t>
            </a:r>
            <a:r>
              <a:rPr lang="ko-KR" altLang="en-US" sz="2400" b="1" dirty="0" smtClean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주차</a:t>
            </a:r>
            <a:endParaRPr lang="en-US" altLang="ko-KR" sz="2400" b="1" dirty="0" smtClean="0">
              <a:solidFill>
                <a:srgbClr val="000000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  <a:p>
            <a:pPr algn="ctr">
              <a:spcBef>
                <a:spcPct val="0"/>
              </a:spcBef>
            </a:pPr>
            <a:r>
              <a:rPr lang="en-US" altLang="ko-KR" b="1" dirty="0" smtClean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(25.01.09 </a:t>
            </a:r>
            <a:r>
              <a:rPr lang="ko-KR" altLang="en-US" b="1" dirty="0" smtClean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목 </a:t>
            </a:r>
            <a:r>
              <a:rPr lang="en-US" altLang="ko-KR" b="1" dirty="0" smtClean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~ 25.01.15 </a:t>
            </a:r>
            <a:r>
              <a:rPr lang="ko-KR" altLang="en-US" b="1" dirty="0" smtClean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수</a:t>
            </a:r>
            <a:r>
              <a:rPr lang="en-US" altLang="ko-KR" b="1" dirty="0" smtClean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)</a:t>
            </a:r>
            <a:endParaRPr lang="en-US" altLang="ko-KR" b="1" dirty="0">
              <a:solidFill>
                <a:srgbClr val="000000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  <a:p>
            <a:pPr marL="0" lvl="0" indent="0" algn="ctr">
              <a:spcBef>
                <a:spcPct val="0"/>
              </a:spcBef>
            </a:pPr>
            <a:r>
              <a:rPr lang="ko-KR" altLang="en-US" sz="2400" u="none" strike="noStrike" dirty="0" smtClean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이미지 분류</a:t>
            </a:r>
            <a:r>
              <a:rPr lang="en-US" altLang="ko-KR" sz="2400" u="none" strike="noStrike" dirty="0" smtClean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, </a:t>
            </a:r>
            <a:r>
              <a:rPr lang="ko-KR" altLang="en-US" sz="2400" u="none" strike="noStrike" dirty="0" smtClean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자연어 처리 </a:t>
            </a:r>
            <a:endParaRPr lang="en-US" altLang="ko-KR" sz="2400" u="none" strike="noStrike" dirty="0" smtClean="0">
              <a:solidFill>
                <a:srgbClr val="000000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  <a:p>
            <a:pPr marL="0" lvl="0" indent="0" algn="ctr">
              <a:spcBef>
                <a:spcPct val="0"/>
              </a:spcBef>
            </a:pPr>
            <a:r>
              <a:rPr lang="ko-KR" altLang="en-US" sz="2400" u="none" strike="noStrike" dirty="0" smtClean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모델 개발</a:t>
            </a:r>
            <a:endParaRPr lang="en-US" altLang="ko-KR" sz="2400" u="none" strike="noStrike" dirty="0" smtClean="0">
              <a:solidFill>
                <a:srgbClr val="000000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  <a:p>
            <a:pPr marL="0" lvl="0" indent="0" algn="ctr">
              <a:spcBef>
                <a:spcPct val="0"/>
              </a:spcBef>
            </a:pPr>
            <a:endParaRPr lang="en-US" sz="2400" dirty="0">
              <a:solidFill>
                <a:srgbClr val="000000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  <a:p>
            <a:pPr marL="0" lvl="0" indent="0" algn="ctr">
              <a:spcBef>
                <a:spcPct val="0"/>
              </a:spcBef>
            </a:pPr>
            <a:r>
              <a:rPr lang="en-US" sz="2400" b="1" u="none" strike="noStrike" dirty="0" smtClean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4 </a:t>
            </a:r>
            <a:r>
              <a:rPr lang="ko-KR" altLang="en-US" sz="2400" b="1" u="none" strike="noStrike" dirty="0" smtClean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주차</a:t>
            </a:r>
            <a:endParaRPr lang="en-US" altLang="ko-KR" sz="2400" b="1" u="none" strike="noStrike" dirty="0" smtClean="0">
              <a:solidFill>
                <a:srgbClr val="000000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  <a:p>
            <a:pPr algn="ctr">
              <a:spcBef>
                <a:spcPct val="0"/>
              </a:spcBef>
            </a:pPr>
            <a:r>
              <a:rPr lang="en-US" altLang="ko-KR" b="1" dirty="0" smtClean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(25.01.16 </a:t>
            </a:r>
            <a:r>
              <a:rPr lang="ko-KR" altLang="en-US" b="1" dirty="0" smtClean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목 </a:t>
            </a:r>
            <a:r>
              <a:rPr lang="en-US" altLang="ko-KR" b="1" dirty="0" smtClean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~ 25.01.22 </a:t>
            </a:r>
            <a:r>
              <a:rPr lang="ko-KR" altLang="en-US" b="1" dirty="0" smtClean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수</a:t>
            </a:r>
            <a:r>
              <a:rPr lang="en-US" altLang="ko-KR" b="1" dirty="0" smtClean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)</a:t>
            </a:r>
            <a:endParaRPr lang="en-US" altLang="ko-KR" b="1" dirty="0">
              <a:solidFill>
                <a:srgbClr val="000000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  <a:p>
            <a:pPr marL="0" lvl="0" indent="0" algn="ctr">
              <a:spcBef>
                <a:spcPct val="0"/>
              </a:spcBef>
            </a:pPr>
            <a:r>
              <a:rPr lang="ko-KR" altLang="en-US" sz="2400" dirty="0" err="1" smtClean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챗봇</a:t>
            </a:r>
            <a:r>
              <a:rPr lang="ko-KR" altLang="en-US" sz="2400" dirty="0" smtClean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 개발</a:t>
            </a:r>
            <a:endParaRPr lang="en-US" sz="2400" u="none" strike="noStrike" dirty="0">
              <a:solidFill>
                <a:srgbClr val="000000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</p:txBody>
      </p:sp>
      <p:sp>
        <p:nvSpPr>
          <p:cNvPr id="38" name="TextBox 18"/>
          <p:cNvSpPr txBox="1"/>
          <p:nvPr/>
        </p:nvSpPr>
        <p:spPr>
          <a:xfrm>
            <a:off x="1216686" y="2828037"/>
            <a:ext cx="4005528" cy="80021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en-US" sz="2800" b="1" dirty="0" smtClean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1~4 </a:t>
            </a:r>
            <a:r>
              <a:rPr lang="ko-KR" altLang="en-US" sz="2800" b="1" dirty="0" smtClean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주차</a:t>
            </a:r>
            <a:endParaRPr lang="en-US" altLang="ko-KR" sz="2800" b="1" dirty="0" smtClean="0">
              <a:solidFill>
                <a:srgbClr val="000000"/>
              </a:solidFill>
              <a:latin typeface="Source Han Sans KR Bold"/>
              <a:ea typeface="Source Han Sans KR Bold"/>
              <a:cs typeface="Source Han Sans KR Bold"/>
              <a:sym typeface="Source Han Sans KR Bold"/>
            </a:endParaRPr>
          </a:p>
          <a:p>
            <a:pPr algn="ctr"/>
            <a:r>
              <a:rPr lang="en-US" sz="2400" b="1" dirty="0" smtClean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(24.12.26 </a:t>
            </a:r>
            <a:r>
              <a:rPr lang="ko-KR" altLang="en-US" sz="2400" b="1" dirty="0" smtClean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목 </a:t>
            </a:r>
            <a:r>
              <a:rPr lang="en-US" altLang="ko-KR" sz="2400" b="1" dirty="0" smtClean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~ 25.01.22 </a:t>
            </a:r>
            <a:r>
              <a:rPr lang="ko-KR" altLang="en-US" sz="2400" b="1" dirty="0" smtClean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수</a:t>
            </a:r>
            <a:r>
              <a:rPr lang="en-US" altLang="ko-KR" sz="2400" b="1" dirty="0" smtClean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)</a:t>
            </a:r>
            <a:endParaRPr lang="en-US" sz="2400" b="1" dirty="0">
              <a:solidFill>
                <a:srgbClr val="000000"/>
              </a:solidFill>
              <a:latin typeface="Source Han Sans KR Bold"/>
              <a:ea typeface="Source Han Sans KR Bold"/>
              <a:cs typeface="Source Han Sans KR Bold"/>
              <a:sym typeface="Source Han Sans KR Bold"/>
            </a:endParaRPr>
          </a:p>
        </p:txBody>
      </p:sp>
      <p:sp>
        <p:nvSpPr>
          <p:cNvPr id="34" name="Freeform 6"/>
          <p:cNvSpPr/>
          <p:nvPr/>
        </p:nvSpPr>
        <p:spPr>
          <a:xfrm>
            <a:off x="7141235" y="2088851"/>
            <a:ext cx="4005530" cy="636420"/>
          </a:xfrm>
          <a:custGeom>
            <a:avLst/>
            <a:gdLst/>
            <a:ahLst/>
            <a:cxnLst/>
            <a:rect l="l" t="t" r="r" b="b"/>
            <a:pathLst>
              <a:path w="812800" h="148938">
                <a:moveTo>
                  <a:pt x="74469" y="0"/>
                </a:moveTo>
                <a:lnTo>
                  <a:pt x="738331" y="0"/>
                </a:lnTo>
                <a:cubicBezTo>
                  <a:pt x="758081" y="0"/>
                  <a:pt x="777023" y="7846"/>
                  <a:pt x="790988" y="21811"/>
                </a:cubicBezTo>
                <a:cubicBezTo>
                  <a:pt x="804954" y="35777"/>
                  <a:pt x="812800" y="54719"/>
                  <a:pt x="812800" y="74469"/>
                </a:cubicBezTo>
                <a:lnTo>
                  <a:pt x="812800" y="74469"/>
                </a:lnTo>
                <a:cubicBezTo>
                  <a:pt x="812800" y="115597"/>
                  <a:pt x="779459" y="148938"/>
                  <a:pt x="738331" y="148938"/>
                </a:cubicBezTo>
                <a:lnTo>
                  <a:pt x="74469" y="148938"/>
                </a:lnTo>
                <a:cubicBezTo>
                  <a:pt x="54719" y="148938"/>
                  <a:pt x="35777" y="141092"/>
                  <a:pt x="21811" y="127127"/>
                </a:cubicBezTo>
                <a:cubicBezTo>
                  <a:pt x="7846" y="113161"/>
                  <a:pt x="0" y="94219"/>
                  <a:pt x="0" y="74469"/>
                </a:cubicBezTo>
                <a:lnTo>
                  <a:pt x="0" y="74469"/>
                </a:lnTo>
                <a:cubicBezTo>
                  <a:pt x="0" y="54719"/>
                  <a:pt x="7846" y="35777"/>
                  <a:pt x="21811" y="21811"/>
                </a:cubicBezTo>
                <a:cubicBezTo>
                  <a:pt x="35777" y="7846"/>
                  <a:pt x="54719" y="0"/>
                  <a:pt x="74469" y="0"/>
                </a:cubicBezTo>
                <a:close/>
              </a:path>
            </a:pathLst>
          </a:custGeom>
          <a:solidFill>
            <a:srgbClr val="000000"/>
          </a:solidFill>
        </p:spPr>
      </p:sp>
      <p:sp>
        <p:nvSpPr>
          <p:cNvPr id="35" name="TextBox 8"/>
          <p:cNvSpPr txBox="1"/>
          <p:nvPr/>
        </p:nvSpPr>
        <p:spPr>
          <a:xfrm>
            <a:off x="7141235" y="2191618"/>
            <a:ext cx="4005530" cy="430887"/>
          </a:xfrm>
          <a:prstGeom prst="rect">
            <a:avLst/>
          </a:prstGeom>
        </p:spPr>
        <p:txBody>
          <a:bodyPr wrap="square" lIns="0" tIns="0" rIns="0" bIns="0" rtlCol="0" anchor="ctr">
            <a:spAutoFit/>
          </a:bodyPr>
          <a:lstStyle/>
          <a:p>
            <a:pPr marL="0" lvl="0" indent="0" algn="ctr">
              <a:spcBef>
                <a:spcPct val="0"/>
              </a:spcBef>
            </a:pPr>
            <a:r>
              <a:rPr lang="ko-KR" altLang="en-US" sz="2800" b="1" dirty="0" smtClean="0">
                <a:solidFill>
                  <a:srgbClr val="EBEEF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웹 서비스 개발 및 배포</a:t>
            </a:r>
            <a:endParaRPr lang="en-US" sz="2800" b="1" dirty="0">
              <a:solidFill>
                <a:srgbClr val="EBEEF0"/>
              </a:solidFill>
              <a:latin typeface="Source Han Sans KR Bold"/>
              <a:ea typeface="Source Han Sans KR Bold"/>
              <a:cs typeface="Source Han Sans KR Bold"/>
              <a:sym typeface="Source Han Sans KR Bold"/>
            </a:endParaRPr>
          </a:p>
        </p:txBody>
      </p:sp>
      <p:sp>
        <p:nvSpPr>
          <p:cNvPr id="12" name="TextBox 18"/>
          <p:cNvSpPr txBox="1"/>
          <p:nvPr/>
        </p:nvSpPr>
        <p:spPr>
          <a:xfrm>
            <a:off x="7141236" y="2828036"/>
            <a:ext cx="4005528" cy="80021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en-US" sz="2800" b="1" dirty="0" smtClean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5~7 </a:t>
            </a:r>
            <a:r>
              <a:rPr lang="ko-KR" altLang="en-US" sz="2800" b="1" dirty="0" smtClean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주차</a:t>
            </a:r>
            <a:endParaRPr lang="en-US" altLang="ko-KR" sz="2800" b="1" dirty="0" smtClean="0">
              <a:solidFill>
                <a:srgbClr val="000000"/>
              </a:solidFill>
              <a:latin typeface="Source Han Sans KR Bold"/>
              <a:ea typeface="Source Han Sans KR Bold"/>
              <a:cs typeface="Source Han Sans KR Bold"/>
              <a:sym typeface="Source Han Sans KR Bold"/>
            </a:endParaRPr>
          </a:p>
          <a:p>
            <a:pPr algn="ctr"/>
            <a:r>
              <a:rPr lang="en-US" sz="2400" b="1" dirty="0" smtClean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(25.01.23 </a:t>
            </a:r>
            <a:r>
              <a:rPr lang="ko-KR" altLang="en-US" sz="2400" b="1" dirty="0" smtClean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목 </a:t>
            </a:r>
            <a:r>
              <a:rPr lang="en-US" altLang="ko-KR" sz="2400" b="1" dirty="0" smtClean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~ 25.02.12 </a:t>
            </a:r>
            <a:r>
              <a:rPr lang="ko-KR" altLang="en-US" sz="2400" b="1" dirty="0" smtClean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수</a:t>
            </a:r>
            <a:r>
              <a:rPr lang="en-US" sz="2400" b="1" dirty="0" smtClean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)</a:t>
            </a:r>
            <a:endParaRPr lang="en-US" sz="2400" b="1" dirty="0">
              <a:solidFill>
                <a:srgbClr val="000000"/>
              </a:solidFill>
              <a:latin typeface="Source Han Sans KR Bold"/>
              <a:ea typeface="Source Han Sans KR Bold"/>
              <a:cs typeface="Source Han Sans KR Bold"/>
              <a:sym typeface="Source Han Sans KR Bold"/>
            </a:endParaRPr>
          </a:p>
        </p:txBody>
      </p:sp>
      <p:sp>
        <p:nvSpPr>
          <p:cNvPr id="13" name="TextBox 17"/>
          <p:cNvSpPr txBox="1"/>
          <p:nvPr/>
        </p:nvSpPr>
        <p:spPr>
          <a:xfrm>
            <a:off x="7141235" y="3989294"/>
            <a:ext cx="4005530" cy="243143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ctr">
              <a:spcBef>
                <a:spcPct val="0"/>
              </a:spcBef>
            </a:pPr>
            <a:r>
              <a:rPr lang="en-US" altLang="ko-KR" sz="2400" b="1" dirty="0" smtClean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5~6 </a:t>
            </a:r>
            <a:r>
              <a:rPr lang="ko-KR" altLang="en-US" sz="2400" b="1" dirty="0" smtClean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주차</a:t>
            </a:r>
            <a:endParaRPr lang="en-US" altLang="ko-KR" sz="2400" b="1" dirty="0" smtClean="0">
              <a:solidFill>
                <a:srgbClr val="000000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  <a:p>
            <a:pPr marL="0" lvl="0" indent="0" algn="ctr">
              <a:spcBef>
                <a:spcPct val="0"/>
              </a:spcBef>
            </a:pPr>
            <a:r>
              <a:rPr lang="en-US" altLang="ko-KR" dirty="0" smtClean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(25.01.23 </a:t>
            </a:r>
            <a:r>
              <a:rPr lang="ko-KR" altLang="en-US" dirty="0" smtClean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목</a:t>
            </a:r>
            <a:r>
              <a:rPr lang="en-US" altLang="ko-KR" dirty="0" smtClean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 ~ 25.02.05 </a:t>
            </a:r>
            <a:r>
              <a:rPr lang="ko-KR" altLang="en-US" dirty="0" smtClean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수</a:t>
            </a:r>
            <a:r>
              <a:rPr lang="en-US" altLang="ko-KR" dirty="0" smtClean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)</a:t>
            </a:r>
            <a:endParaRPr lang="en-US" altLang="ko-KR" sz="2400" dirty="0" smtClean="0">
              <a:solidFill>
                <a:srgbClr val="000000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  <a:p>
            <a:pPr marL="0" lvl="0" indent="0" algn="ctr">
              <a:spcBef>
                <a:spcPct val="0"/>
              </a:spcBef>
            </a:pPr>
            <a:r>
              <a:rPr lang="ko-KR" altLang="en-US" sz="2400" dirty="0" smtClean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웹 서비스 개발</a:t>
            </a:r>
            <a:endParaRPr lang="en-US" altLang="ko-KR" sz="2400" dirty="0" smtClean="0">
              <a:solidFill>
                <a:srgbClr val="000000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  <a:p>
            <a:pPr marL="0" lvl="0" indent="0" algn="ctr">
              <a:spcBef>
                <a:spcPct val="0"/>
              </a:spcBef>
            </a:pPr>
            <a:endParaRPr lang="en-US" altLang="ko-KR" sz="2400" dirty="0" smtClean="0">
              <a:solidFill>
                <a:srgbClr val="000000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  <a:p>
            <a:pPr marL="0" lvl="0" indent="0" algn="ctr">
              <a:spcBef>
                <a:spcPct val="0"/>
              </a:spcBef>
            </a:pPr>
            <a:r>
              <a:rPr lang="en-US" altLang="ko-KR" sz="2400" b="1" dirty="0" smtClean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7 </a:t>
            </a:r>
            <a:r>
              <a:rPr lang="ko-KR" altLang="en-US" sz="2400" b="1" dirty="0" smtClean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주차</a:t>
            </a:r>
            <a:endParaRPr lang="en-US" altLang="ko-KR" sz="2400" b="1" dirty="0" smtClean="0">
              <a:solidFill>
                <a:srgbClr val="000000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  <a:p>
            <a:pPr marL="0" lvl="0" indent="0" algn="ctr">
              <a:spcBef>
                <a:spcPct val="0"/>
              </a:spcBef>
            </a:pPr>
            <a:r>
              <a:rPr lang="en-US" altLang="ko-KR" dirty="0" smtClean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(25.02.06 </a:t>
            </a:r>
            <a:r>
              <a:rPr lang="ko-KR" altLang="en-US" dirty="0" smtClean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목 </a:t>
            </a:r>
            <a:r>
              <a:rPr lang="en-US" altLang="ko-KR" dirty="0" smtClean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~ 05.02.12 </a:t>
            </a:r>
            <a:r>
              <a:rPr lang="ko-KR" altLang="en-US" dirty="0" smtClean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수</a:t>
            </a:r>
            <a:r>
              <a:rPr lang="en-US" altLang="ko-KR" dirty="0" smtClean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)</a:t>
            </a:r>
            <a:endParaRPr lang="en-US" altLang="ko-KR" sz="2400" dirty="0">
              <a:solidFill>
                <a:srgbClr val="000000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  <a:p>
            <a:pPr marL="0" lvl="0" indent="0" algn="ctr">
              <a:spcBef>
                <a:spcPct val="0"/>
              </a:spcBef>
            </a:pPr>
            <a:r>
              <a:rPr lang="ko-KR" altLang="en-US" sz="2400" dirty="0" smtClean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통합 테스트 및 배포</a:t>
            </a:r>
            <a:endParaRPr lang="en-US" sz="2400" u="none" strike="noStrike" dirty="0">
              <a:solidFill>
                <a:srgbClr val="000000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</p:txBody>
      </p:sp>
      <p:sp>
        <p:nvSpPr>
          <p:cNvPr id="14" name="Freeform 6"/>
          <p:cNvSpPr/>
          <p:nvPr/>
        </p:nvSpPr>
        <p:spPr>
          <a:xfrm>
            <a:off x="13065785" y="2088851"/>
            <a:ext cx="4005530" cy="636420"/>
          </a:xfrm>
          <a:custGeom>
            <a:avLst/>
            <a:gdLst/>
            <a:ahLst/>
            <a:cxnLst/>
            <a:rect l="l" t="t" r="r" b="b"/>
            <a:pathLst>
              <a:path w="812800" h="148938">
                <a:moveTo>
                  <a:pt x="74469" y="0"/>
                </a:moveTo>
                <a:lnTo>
                  <a:pt x="738331" y="0"/>
                </a:lnTo>
                <a:cubicBezTo>
                  <a:pt x="758081" y="0"/>
                  <a:pt x="777023" y="7846"/>
                  <a:pt x="790988" y="21811"/>
                </a:cubicBezTo>
                <a:cubicBezTo>
                  <a:pt x="804954" y="35777"/>
                  <a:pt x="812800" y="54719"/>
                  <a:pt x="812800" y="74469"/>
                </a:cubicBezTo>
                <a:lnTo>
                  <a:pt x="812800" y="74469"/>
                </a:lnTo>
                <a:cubicBezTo>
                  <a:pt x="812800" y="115597"/>
                  <a:pt x="779459" y="148938"/>
                  <a:pt x="738331" y="148938"/>
                </a:cubicBezTo>
                <a:lnTo>
                  <a:pt x="74469" y="148938"/>
                </a:lnTo>
                <a:cubicBezTo>
                  <a:pt x="54719" y="148938"/>
                  <a:pt x="35777" y="141092"/>
                  <a:pt x="21811" y="127127"/>
                </a:cubicBezTo>
                <a:cubicBezTo>
                  <a:pt x="7846" y="113161"/>
                  <a:pt x="0" y="94219"/>
                  <a:pt x="0" y="74469"/>
                </a:cubicBezTo>
                <a:lnTo>
                  <a:pt x="0" y="74469"/>
                </a:lnTo>
                <a:cubicBezTo>
                  <a:pt x="0" y="54719"/>
                  <a:pt x="7846" y="35777"/>
                  <a:pt x="21811" y="21811"/>
                </a:cubicBezTo>
                <a:cubicBezTo>
                  <a:pt x="35777" y="7846"/>
                  <a:pt x="54719" y="0"/>
                  <a:pt x="74469" y="0"/>
                </a:cubicBezTo>
                <a:close/>
              </a:path>
            </a:pathLst>
          </a:custGeom>
          <a:solidFill>
            <a:srgbClr val="000000"/>
          </a:solidFill>
        </p:spPr>
      </p:sp>
      <p:sp>
        <p:nvSpPr>
          <p:cNvPr id="15" name="TextBox 8"/>
          <p:cNvSpPr txBox="1"/>
          <p:nvPr/>
        </p:nvSpPr>
        <p:spPr>
          <a:xfrm>
            <a:off x="13065785" y="2191618"/>
            <a:ext cx="4005530" cy="430887"/>
          </a:xfrm>
          <a:prstGeom prst="rect">
            <a:avLst/>
          </a:prstGeom>
        </p:spPr>
        <p:txBody>
          <a:bodyPr wrap="square" lIns="0" tIns="0" rIns="0" bIns="0" rtlCol="0" anchor="ctr">
            <a:spAutoFit/>
          </a:bodyPr>
          <a:lstStyle/>
          <a:p>
            <a:pPr marL="0" lvl="0" indent="0" algn="ctr">
              <a:spcBef>
                <a:spcPct val="0"/>
              </a:spcBef>
            </a:pPr>
            <a:r>
              <a:rPr lang="ko-KR" altLang="en-US" sz="2800" b="1" dirty="0" smtClean="0">
                <a:solidFill>
                  <a:srgbClr val="EBEEF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발표 자료 제작 및 발표</a:t>
            </a:r>
            <a:endParaRPr lang="en-US" sz="2800" b="1" dirty="0">
              <a:solidFill>
                <a:srgbClr val="EBEEF0"/>
              </a:solidFill>
              <a:latin typeface="Source Han Sans KR Bold"/>
              <a:ea typeface="Source Han Sans KR Bold"/>
              <a:cs typeface="Source Han Sans KR Bold"/>
              <a:sym typeface="Source Han Sans KR Bold"/>
            </a:endParaRPr>
          </a:p>
        </p:txBody>
      </p:sp>
      <p:sp>
        <p:nvSpPr>
          <p:cNvPr id="16" name="TextBox 18"/>
          <p:cNvSpPr txBox="1"/>
          <p:nvPr/>
        </p:nvSpPr>
        <p:spPr>
          <a:xfrm>
            <a:off x="13065786" y="2828036"/>
            <a:ext cx="4005528" cy="36933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en-US" sz="2400" b="1" dirty="0" smtClean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25.02.13 </a:t>
            </a:r>
            <a:r>
              <a:rPr lang="ko-KR" altLang="en-US" sz="2400" b="1" dirty="0" smtClean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목 </a:t>
            </a:r>
            <a:r>
              <a:rPr lang="en-US" altLang="ko-KR" sz="2400" b="1" dirty="0" smtClean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~ 25.02.14 </a:t>
            </a:r>
            <a:r>
              <a:rPr lang="ko-KR" altLang="en-US" sz="2400" b="1" dirty="0" smtClean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금</a:t>
            </a:r>
            <a:endParaRPr lang="en-US" sz="2400" b="1" dirty="0">
              <a:solidFill>
                <a:srgbClr val="000000"/>
              </a:solidFill>
              <a:latin typeface="Source Han Sans KR Bold"/>
              <a:ea typeface="Source Han Sans KR Bold"/>
              <a:cs typeface="Source Han Sans KR Bold"/>
              <a:sym typeface="Source Han Sans KR Bold"/>
            </a:endParaRPr>
          </a:p>
        </p:txBody>
      </p:sp>
      <p:sp>
        <p:nvSpPr>
          <p:cNvPr id="17" name="TextBox 17"/>
          <p:cNvSpPr txBox="1"/>
          <p:nvPr/>
        </p:nvSpPr>
        <p:spPr>
          <a:xfrm>
            <a:off x="13065785" y="3523350"/>
            <a:ext cx="4005530" cy="166199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ctr">
              <a:spcBef>
                <a:spcPct val="0"/>
              </a:spcBef>
            </a:pPr>
            <a:r>
              <a:rPr lang="en-US" altLang="ko-KR" dirty="0" smtClean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25.02.13 </a:t>
            </a:r>
            <a:r>
              <a:rPr lang="ko-KR" altLang="en-US" dirty="0" smtClean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목</a:t>
            </a:r>
            <a:endParaRPr lang="en-US" altLang="ko-KR" dirty="0" smtClean="0">
              <a:solidFill>
                <a:srgbClr val="000000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  <a:p>
            <a:pPr marL="0" lvl="0" indent="0" algn="ctr">
              <a:spcBef>
                <a:spcPct val="0"/>
              </a:spcBef>
            </a:pPr>
            <a:r>
              <a:rPr lang="ko-KR" altLang="en-US" sz="2400" dirty="0" smtClean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발표 자료 제작</a:t>
            </a:r>
            <a:endParaRPr lang="en-US" altLang="ko-KR" sz="2400" dirty="0" smtClean="0">
              <a:solidFill>
                <a:srgbClr val="000000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  <a:p>
            <a:pPr marL="0" lvl="0" indent="0" algn="ctr">
              <a:spcBef>
                <a:spcPct val="0"/>
              </a:spcBef>
            </a:pPr>
            <a:endParaRPr lang="en-US" altLang="ko-KR" sz="2400" dirty="0" smtClean="0">
              <a:solidFill>
                <a:srgbClr val="000000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  <a:p>
            <a:pPr marL="0" lvl="0" indent="0" algn="ctr">
              <a:spcBef>
                <a:spcPct val="0"/>
              </a:spcBef>
            </a:pPr>
            <a:r>
              <a:rPr lang="en-US" altLang="ko-KR" dirty="0" smtClean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25.02.14 </a:t>
            </a:r>
            <a:r>
              <a:rPr lang="ko-KR" altLang="en-US" dirty="0" smtClean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금</a:t>
            </a:r>
            <a:endParaRPr lang="en-US" altLang="ko-KR" dirty="0" smtClean="0">
              <a:solidFill>
                <a:srgbClr val="000000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  <a:p>
            <a:pPr marL="0" lvl="0" indent="0" algn="ctr">
              <a:spcBef>
                <a:spcPct val="0"/>
              </a:spcBef>
            </a:pPr>
            <a:r>
              <a:rPr lang="ko-KR" altLang="en-US" sz="2400" dirty="0" smtClean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발표</a:t>
            </a:r>
            <a:endParaRPr lang="en-US" sz="2400" u="none" strike="noStrike" dirty="0">
              <a:solidFill>
                <a:srgbClr val="000000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979</TotalTime>
  <Words>1625</Words>
  <Application>Microsoft Office PowerPoint</Application>
  <PresentationFormat>사용자 지정</PresentationFormat>
  <Paragraphs>253</Paragraphs>
  <Slides>10</Slides>
  <Notes>10</Notes>
  <HiddenSlides>0</HiddenSlides>
  <MMClips>0</MMClips>
  <ScaleCrop>false</ScaleCrop>
  <HeadingPairs>
    <vt:vector size="6" baseType="variant">
      <vt:variant>
        <vt:lpstr>사용한 글꼴</vt:lpstr>
      </vt:variant>
      <vt:variant>
        <vt:i4>9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10</vt:i4>
      </vt:variant>
    </vt:vector>
  </HeadingPairs>
  <TitlesOfParts>
    <vt:vector size="20" baseType="lpstr">
      <vt:lpstr>Inter</vt:lpstr>
      <vt:lpstr>Arial</vt:lpstr>
      <vt:lpstr>Inter Bold</vt:lpstr>
      <vt:lpstr>Calibri</vt:lpstr>
      <vt:lpstr>Inter Semi-Bold</vt:lpstr>
      <vt:lpstr>Source Han Sans KR</vt:lpstr>
      <vt:lpstr>Inter Light</vt:lpstr>
      <vt:lpstr>Source Han Sans KR Bold</vt:lpstr>
      <vt:lpstr>맑은 고딕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그레이 블랙 심플한 마케터 포트폴리오 프레젠테이션</dc:title>
  <cp:lastModifiedBy>human</cp:lastModifiedBy>
  <cp:revision>83</cp:revision>
  <dcterms:created xsi:type="dcterms:W3CDTF">2006-08-16T00:00:00Z</dcterms:created>
  <dcterms:modified xsi:type="dcterms:W3CDTF">2025-01-03T00:19:39Z</dcterms:modified>
  <dc:identifier>DAGavlWFifA</dc:identifier>
</cp:coreProperties>
</file>

<file path=docProps/thumbnail.jpeg>
</file>